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notesSlides/notesSlide8.xml" ContentType="application/vnd.openxmlformats-officedocument.presentationml.notesSlide+xml"/>
  <Override PartName="/ppt/charts/chart15.xml" ContentType="application/vnd.openxmlformats-officedocument.drawingml.chart+xml"/>
  <Override PartName="/ppt/notesSlides/notesSlide9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2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2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75" r:id="rId1"/>
  </p:sldMasterIdLst>
  <p:notesMasterIdLst>
    <p:notesMasterId r:id="rId26"/>
  </p:notesMasterIdLst>
  <p:handoutMasterIdLst>
    <p:handoutMasterId r:id="rId27"/>
  </p:handoutMasterIdLst>
  <p:sldIdLst>
    <p:sldId id="256" r:id="rId2"/>
    <p:sldId id="315" r:id="rId3"/>
    <p:sldId id="319" r:id="rId4"/>
    <p:sldId id="316" r:id="rId5"/>
    <p:sldId id="323" r:id="rId6"/>
    <p:sldId id="317" r:id="rId7"/>
    <p:sldId id="298" r:id="rId8"/>
    <p:sldId id="322" r:id="rId9"/>
    <p:sldId id="301" r:id="rId10"/>
    <p:sldId id="320" r:id="rId11"/>
    <p:sldId id="303" r:id="rId12"/>
    <p:sldId id="310" r:id="rId13"/>
    <p:sldId id="272" r:id="rId14"/>
    <p:sldId id="292" r:id="rId15"/>
    <p:sldId id="293" r:id="rId16"/>
    <p:sldId id="270" r:id="rId17"/>
    <p:sldId id="311" r:id="rId18"/>
    <p:sldId id="306" r:id="rId19"/>
    <p:sldId id="324" r:id="rId20"/>
    <p:sldId id="307" r:id="rId21"/>
    <p:sldId id="321" r:id="rId22"/>
    <p:sldId id="294" r:id="rId23"/>
    <p:sldId id="318" r:id="rId24"/>
    <p:sldId id="304" r:id="rId25"/>
  </p:sldIdLst>
  <p:sldSz cx="9144000" cy="6858000" type="screen4x3"/>
  <p:notesSz cx="6858000" cy="9947275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4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BC"/>
    <a:srgbClr val="F4AA90"/>
    <a:srgbClr val="4399DD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04" autoAdjust="0"/>
    <p:restoredTop sz="86338" autoAdjust="0"/>
  </p:normalViewPr>
  <p:slideViewPr>
    <p:cSldViewPr>
      <p:cViewPr varScale="1">
        <p:scale>
          <a:sx n="72" d="100"/>
          <a:sy n="72" d="100"/>
        </p:scale>
        <p:origin x="116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554" y="-66"/>
      </p:cViewPr>
      <p:guideLst>
        <p:guide orient="horz" pos="3134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955513907604867"/>
          <c:y val="3.9242293490476969E-2"/>
          <c:w val="0.87694785929428998"/>
          <c:h val="0.7971447815872911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85FFBC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4390513169414274E-3"/>
                  <c:y val="-2.209687410309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AD-46B8-90C0-69A6C33C1E38}"/>
                </c:ext>
              </c:extLst>
            </c:dLbl>
            <c:dLbl>
              <c:idx val="1"/>
              <c:layout>
                <c:manualLayout>
                  <c:x val="1.2345679012345703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AD-46B8-90C0-69A6C33C1E38}"/>
                </c:ext>
              </c:extLst>
            </c:dLbl>
            <c:dLbl>
              <c:idx val="2"/>
              <c:layout>
                <c:manualLayout>
                  <c:x val="1.5432062485718127E-2"/>
                  <c:y val="-2.52543711049500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AD-46B8-90C0-69A6C33C1E38}"/>
                </c:ext>
              </c:extLst>
            </c:dLbl>
            <c:dLbl>
              <c:idx val="3"/>
              <c:layout>
                <c:manualLayout>
                  <c:x val="-6.8694042096622697E-4"/>
                  <c:y val="-1.6484813110077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AD-46B8-90C0-69A6C33C1E38}"/>
                </c:ext>
              </c:extLst>
            </c:dLbl>
            <c:dLbl>
              <c:idx val="4"/>
              <c:layout>
                <c:manualLayout>
                  <c:x val="-4.025137035445373E-3"/>
                  <c:y val="-4.0678889879948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AD-46B8-90C0-69A6C33C1E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Lapas1!$A$2:$A$6</c:f>
              <c:strCache>
                <c:ptCount val="5"/>
                <c:pt idx="0">
                  <c:v>Man labai nepatinka mokykla</c:v>
                </c:pt>
                <c:pt idx="1">
                  <c:v>Man nepatinka mokykla </c:v>
                </c:pt>
                <c:pt idx="2">
                  <c:v>Man mokykla nei patinka, nei nepatinka</c:v>
                </c:pt>
                <c:pt idx="3">
                  <c:v>Man patinka mokykla</c:v>
                </c:pt>
                <c:pt idx="4">
                  <c:v>Man labai patinka mokykla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3.4</c:v>
                </c:pt>
                <c:pt idx="1">
                  <c:v>2.2000000000000002</c:v>
                </c:pt>
                <c:pt idx="2">
                  <c:v>42.7</c:v>
                </c:pt>
                <c:pt idx="3">
                  <c:v>37.1</c:v>
                </c:pt>
                <c:pt idx="4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AD-46B8-90C0-69A6C33C1E38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spPr>
            <a:solidFill>
              <a:schemeClr val="accent3">
                <a:shade val="86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Lapas1!$A$2:$A$6</c:f>
              <c:strCache>
                <c:ptCount val="5"/>
                <c:pt idx="0">
                  <c:v>Man labai nepatinka mokykla</c:v>
                </c:pt>
                <c:pt idx="1">
                  <c:v>Man nepatinka mokykla </c:v>
                </c:pt>
                <c:pt idx="2">
                  <c:v>Man mokykla nei patinka, nei nepatinka</c:v>
                </c:pt>
                <c:pt idx="3">
                  <c:v>Man patinka mokykla</c:v>
                </c:pt>
                <c:pt idx="4">
                  <c:v>Man labai patinka mokykla</c:v>
                </c:pt>
              </c:strCache>
            </c:strRef>
          </c:cat>
          <c:val>
            <c:numRef>
              <c:f>Lapas1!$C$2:$C$6</c:f>
            </c:numRef>
          </c:val>
          <c:extLst>
            <c:ext xmlns:c16="http://schemas.microsoft.com/office/drawing/2014/chart" uri="{C3380CC4-5D6E-409C-BE32-E72D297353CC}">
              <c16:uniqueId val="{00000006-A2AD-46B8-90C0-69A6C33C1E38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3 seka</c:v>
                </c:pt>
              </c:strCache>
            </c:strRef>
          </c:tx>
          <c:spPr>
            <a:solidFill>
              <a:schemeClr val="accent3">
                <a:tint val="86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Lapas1!$A$2:$A$6</c:f>
              <c:strCache>
                <c:ptCount val="5"/>
                <c:pt idx="0">
                  <c:v>Man labai nepatinka mokykla</c:v>
                </c:pt>
                <c:pt idx="1">
                  <c:v>Man nepatinka mokykla </c:v>
                </c:pt>
                <c:pt idx="2">
                  <c:v>Man mokykla nei patinka, nei nepatinka</c:v>
                </c:pt>
                <c:pt idx="3">
                  <c:v>Man patinka mokykla</c:v>
                </c:pt>
                <c:pt idx="4">
                  <c:v>Man labai patinka mokykla</c:v>
                </c:pt>
              </c:strCache>
            </c:strRef>
          </c:cat>
          <c:val>
            <c:numRef>
              <c:f>Lapas1!$D$2:$D$6</c:f>
            </c:numRef>
          </c:val>
          <c:extLst>
            <c:ext xmlns:c16="http://schemas.microsoft.com/office/drawing/2014/chart" uri="{C3380CC4-5D6E-409C-BE32-E72D297353CC}">
              <c16:uniqueId val="{00000007-A2AD-46B8-90C0-69A6C33C1E38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92837670477355E-2"/>
                  <c:y val="-1.9636511929277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AD-46B8-90C0-69A6C33C1E38}"/>
                </c:ext>
              </c:extLst>
            </c:dLbl>
            <c:dLbl>
              <c:idx val="1"/>
              <c:layout>
                <c:manualLayout>
                  <c:x val="1.6421214375250969E-2"/>
                  <c:y val="-1.9636511929277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2AD-46B8-90C0-69A6C33C1E38}"/>
                </c:ext>
              </c:extLst>
            </c:dLbl>
            <c:dLbl>
              <c:idx val="2"/>
              <c:layout>
                <c:manualLayout>
                  <c:x val="2.5378240398115013E-2"/>
                  <c:y val="-3.436389587623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2AD-46B8-90C0-69A6C33C1E38}"/>
                </c:ext>
              </c:extLst>
            </c:dLbl>
            <c:dLbl>
              <c:idx val="3"/>
              <c:layout>
                <c:manualLayout>
                  <c:x val="2.6871078068592482E-2"/>
                  <c:y val="-3.681845986739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2AD-46B8-90C0-69A6C33C1E38}"/>
                </c:ext>
              </c:extLst>
            </c:dLbl>
            <c:dLbl>
              <c:idx val="4"/>
              <c:layout>
                <c:manualLayout>
                  <c:x val="2.7617555676967578E-2"/>
                  <c:y val="-1.96366085656552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649366049439012E-2"/>
                      <c:h val="7.49378386501057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A2AD-46B8-90C0-69A6C33C1E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Man labai nepatinka mokykla</c:v>
                </c:pt>
                <c:pt idx="1">
                  <c:v>Man nepatinka mokykla </c:v>
                </c:pt>
                <c:pt idx="2">
                  <c:v>Man mokykla nei patinka, nei nepatinka</c:v>
                </c:pt>
                <c:pt idx="3">
                  <c:v>Man patinka mokykla</c:v>
                </c:pt>
                <c:pt idx="4">
                  <c:v>Man labai patinka mokykla</c:v>
                </c:pt>
              </c:strCache>
            </c:strRef>
          </c:cat>
          <c:val>
            <c:numRef>
              <c:f>Lapas1!$E$2:$E$6</c:f>
              <c:numCache>
                <c:formatCode>General</c:formatCode>
                <c:ptCount val="5"/>
                <c:pt idx="0">
                  <c:v>6.3</c:v>
                </c:pt>
                <c:pt idx="1">
                  <c:v>2.4</c:v>
                </c:pt>
                <c:pt idx="2">
                  <c:v>28.6</c:v>
                </c:pt>
                <c:pt idx="3">
                  <c:v>43.7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AD-46B8-90C0-69A6C33C1E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8229632"/>
        <c:axId val="118281728"/>
        <c:axId val="0"/>
      </c:bar3DChart>
      <c:catAx>
        <c:axId val="118229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281728"/>
        <c:crosses val="autoZero"/>
        <c:auto val="1"/>
        <c:lblAlgn val="ctr"/>
        <c:lblOffset val="100"/>
        <c:noMultiLvlLbl val="0"/>
      </c:catAx>
      <c:valAx>
        <c:axId val="118281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wordArtVert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t-LT" dirty="0"/>
                  <a:t>%</a:t>
                </a:r>
              </a:p>
            </c:rich>
          </c:tx>
          <c:layout>
            <c:manualLayout>
              <c:xMode val="edge"/>
              <c:yMode val="edge"/>
              <c:x val="1.4491591328861676E-3"/>
              <c:y val="0.4339240068909095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229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67693676292608"/>
          <c:y val="5.6324705959662047E-2"/>
          <c:w val="0.13337387896119185"/>
          <c:h val="0.1534357614511691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85FFBC"/>
            </a:solidFill>
          </c:spPr>
          <c:invertIfNegative val="0"/>
          <c:dLbls>
            <c:dLbl>
              <c:idx val="0"/>
              <c:layout>
                <c:manualLayout>
                  <c:x val="3.9609420091534283E-3"/>
                  <c:y val="-2.0544232180479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3E-4AAE-A82C-3A450F95A4E9}"/>
                </c:ext>
              </c:extLst>
            </c:dLbl>
            <c:dLbl>
              <c:idx val="1"/>
              <c:layout>
                <c:manualLayout>
                  <c:x val="2.3083478529485886E-3"/>
                  <c:y val="-3.9083595704219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3E-4AAE-A82C-3A450F95A4E9}"/>
                </c:ext>
              </c:extLst>
            </c:dLbl>
            <c:dLbl>
              <c:idx val="2"/>
              <c:layout>
                <c:manualLayout>
                  <c:x val="-1.2871198593215402E-5"/>
                  <c:y val="-1.4832437721437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3E-4AAE-A82C-3A450F95A4E9}"/>
                </c:ext>
              </c:extLst>
            </c:dLbl>
            <c:dLbl>
              <c:idx val="3"/>
              <c:layout>
                <c:manualLayout>
                  <c:x val="1.3888888888888904E-2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3E-4AAE-A82C-3A450F95A4E9}"/>
                </c:ext>
              </c:extLst>
            </c:dLbl>
            <c:dLbl>
              <c:idx val="4"/>
              <c:layout>
                <c:manualLayout>
                  <c:x val="1.8518518518518531E-2"/>
                  <c:y val="-4.4896522574311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3E-4AAE-A82C-3A450F95A4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Lapas1!$A$2:$A$6</c:f>
              <c:strCache>
                <c:ptCount val="5"/>
                <c:pt idx="0">
                  <c:v>Tai truko vieną - dvi savaite</c:v>
                </c:pt>
                <c:pt idx="1">
                  <c:v>Tai truko maždaug mėnesį</c:v>
                </c:pt>
                <c:pt idx="2">
                  <c:v>Tai truko maždaug 6 mėnesius</c:v>
                </c:pt>
                <c:pt idx="3">
                  <c:v>Tai truko maždaug metus</c:v>
                </c:pt>
                <c:pt idx="4">
                  <c:v>Tai truko keletą metų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30</c:v>
                </c:pt>
                <c:pt idx="1">
                  <c:v>30</c:v>
                </c:pt>
                <c:pt idx="2">
                  <c:v>0</c:v>
                </c:pt>
                <c:pt idx="3">
                  <c:v>0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3E-4AAE-A82C-3A450F95A4E9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 seka</c:v>
                </c:pt>
              </c:strCache>
            </c:strRef>
          </c:tx>
          <c:invertIfNegative val="0"/>
          <c:cat>
            <c:strRef>
              <c:f>Lapas1!$A$2:$A$6</c:f>
              <c:strCache>
                <c:ptCount val="5"/>
                <c:pt idx="0">
                  <c:v>Tai truko vieną - dvi savaite</c:v>
                </c:pt>
                <c:pt idx="1">
                  <c:v>Tai truko maždaug mėnesį</c:v>
                </c:pt>
                <c:pt idx="2">
                  <c:v>Tai truko maždaug 6 mėnesius</c:v>
                </c:pt>
                <c:pt idx="3">
                  <c:v>Tai truko maždaug metus</c:v>
                </c:pt>
                <c:pt idx="4">
                  <c:v>Tai truko keletą metų</c:v>
                </c:pt>
              </c:strCache>
            </c:strRef>
          </c:cat>
          <c:val>
            <c:numRef>
              <c:f>Lapas1!$C$2:$C$6</c:f>
            </c:numRef>
          </c:val>
          <c:extLst>
            <c:ext xmlns:c16="http://schemas.microsoft.com/office/drawing/2014/chart" uri="{C3380CC4-5D6E-409C-BE32-E72D297353CC}">
              <c16:uniqueId val="{00000006-633E-4AAE-A82C-3A450F95A4E9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3 seka</c:v>
                </c:pt>
              </c:strCache>
            </c:strRef>
          </c:tx>
          <c:invertIfNegative val="0"/>
          <c:cat>
            <c:strRef>
              <c:f>Lapas1!$A$2:$A$6</c:f>
              <c:strCache>
                <c:ptCount val="5"/>
                <c:pt idx="0">
                  <c:v>Tai truko vieną - dvi savaite</c:v>
                </c:pt>
                <c:pt idx="1">
                  <c:v>Tai truko maždaug mėnesį</c:v>
                </c:pt>
                <c:pt idx="2">
                  <c:v>Tai truko maždaug 6 mėnesius</c:v>
                </c:pt>
                <c:pt idx="3">
                  <c:v>Tai truko maždaug metus</c:v>
                </c:pt>
                <c:pt idx="4">
                  <c:v>Tai truko keletą metų</c:v>
                </c:pt>
              </c:strCache>
            </c:strRef>
          </c:cat>
          <c:val>
            <c:numRef>
              <c:f>Lapas1!$D$2:$D$6</c:f>
            </c:numRef>
          </c:val>
          <c:extLst>
            <c:ext xmlns:c16="http://schemas.microsoft.com/office/drawing/2014/chart" uri="{C3380CC4-5D6E-409C-BE32-E72D297353CC}">
              <c16:uniqueId val="{00000007-633E-4AAE-A82C-3A450F95A4E9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1471173482982469E-2"/>
                  <c:y val="-3.5679481413094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48-425F-98ED-BF5DCB1FB4F2}"/>
                </c:ext>
              </c:extLst>
            </c:dLbl>
            <c:dLbl>
              <c:idx val="1"/>
              <c:layout>
                <c:manualLayout>
                  <c:x val="2.0074553595219268E-2"/>
                  <c:y val="-2.5053460533895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2E-46EB-A28D-809E65707558}"/>
                </c:ext>
              </c:extLst>
            </c:dLbl>
            <c:dLbl>
              <c:idx val="2"/>
              <c:layout>
                <c:manualLayout>
                  <c:x val="1.8640656909846513E-2"/>
                  <c:y val="-3.2569498694063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48-425F-98ED-BF5DCB1FB4F2}"/>
                </c:ext>
              </c:extLst>
            </c:dLbl>
            <c:dLbl>
              <c:idx val="3"/>
              <c:layout>
                <c:manualLayout>
                  <c:x val="1.2905070168355277E-2"/>
                  <c:y val="-1.2526730266947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48-425F-98ED-BF5DCB1FB4F2}"/>
                </c:ext>
              </c:extLst>
            </c:dLbl>
            <c:dLbl>
              <c:idx val="4"/>
              <c:layout>
                <c:manualLayout>
                  <c:x val="3.011183039282898E-2"/>
                  <c:y val="-2.004276842711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48-425F-98ED-BF5DCB1FB4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Lapas1!$A$2:$A$6</c:f>
              <c:strCache>
                <c:ptCount val="5"/>
                <c:pt idx="0">
                  <c:v>Tai truko vieną - dvi savaite</c:v>
                </c:pt>
                <c:pt idx="1">
                  <c:v>Tai truko maždaug mėnesį</c:v>
                </c:pt>
                <c:pt idx="2">
                  <c:v>Tai truko maždaug 6 mėnesius</c:v>
                </c:pt>
                <c:pt idx="3">
                  <c:v>Tai truko maždaug metus</c:v>
                </c:pt>
                <c:pt idx="4">
                  <c:v>Tai truko keletą metų</c:v>
                </c:pt>
              </c:strCache>
            </c:strRef>
          </c:cat>
          <c:val>
            <c:numRef>
              <c:f>Lapas1!$E$2:$E$6</c:f>
              <c:numCache>
                <c:formatCode>General</c:formatCode>
                <c:ptCount val="5"/>
                <c:pt idx="0">
                  <c:v>60</c:v>
                </c:pt>
                <c:pt idx="1">
                  <c:v>20</c:v>
                </c:pt>
                <c:pt idx="2">
                  <c:v>20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48-425F-98ED-BF5DCB1FB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078336"/>
        <c:axId val="100079872"/>
        <c:axId val="0"/>
      </c:bar3DChart>
      <c:catAx>
        <c:axId val="100078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0079872"/>
        <c:crosses val="autoZero"/>
        <c:auto val="1"/>
        <c:lblAlgn val="ctr"/>
        <c:lblOffset val="100"/>
        <c:noMultiLvlLbl val="0"/>
      </c:catAx>
      <c:valAx>
        <c:axId val="100079872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lt-LT" dirty="0"/>
                  <a:t>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0007833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17782696564123"/>
          <c:y val="5.4314700472733048E-2"/>
          <c:w val="0.88081435142727182"/>
          <c:h val="0.590519702915757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spPr>
            <a:solidFill>
              <a:srgbClr val="85FFBC"/>
            </a:solidFill>
          </c:spPr>
          <c:invertIfNegative val="0"/>
          <c:dLbls>
            <c:dLbl>
              <c:idx val="0"/>
              <c:layout>
                <c:manualLayout>
                  <c:x val="1.1660779656254923E-2"/>
                  <c:y val="-1.9762046289870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A1-4F73-9A34-88B640786719}"/>
                </c:ext>
              </c:extLst>
            </c:dLbl>
            <c:dLbl>
              <c:idx val="1"/>
              <c:layout>
                <c:manualLayout>
                  <c:x val="-1.1353088018712593E-2"/>
                  <c:y val="-1.9762046289870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A1-4F73-9A34-88B640786719}"/>
                </c:ext>
              </c:extLst>
            </c:dLbl>
            <c:dLbl>
              <c:idx val="2"/>
              <c:layout>
                <c:manualLayout>
                  <c:x val="1.3118377113286769E-2"/>
                  <c:y val="-3.705383679350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A1-4F73-9A34-88B640786719}"/>
                </c:ext>
              </c:extLst>
            </c:dLbl>
            <c:dLbl>
              <c:idx val="3"/>
              <c:layout>
                <c:manualLayout>
                  <c:x val="-1.3082225740122265E-2"/>
                  <c:y val="-2.2232302076104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A1-4F73-9A34-88B640786719}"/>
                </c:ext>
              </c:extLst>
            </c:dLbl>
            <c:dLbl>
              <c:idx val="4"/>
              <c:layout>
                <c:manualLayout>
                  <c:x val="-3.2185247310354834E-3"/>
                  <c:y val="-2.2232302076104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A1-4F73-9A34-88B6407867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Lapas1!$A$2:$A$6</c:f>
              <c:strCache>
                <c:ptCount val="5"/>
                <c:pt idx="0">
                  <c:v>Dažniausiai vienas</c:v>
                </c:pt>
                <c:pt idx="1">
                  <c:v>2 - 3 mokinių grupelė</c:v>
                </c:pt>
                <c:pt idx="2">
                  <c:v>4 - 9 mokinių grupelė</c:v>
                </c:pt>
                <c:pt idx="3">
                  <c:v>Grupė mokinių, kurioje yra daugiau nei 9 asmenys</c:v>
                </c:pt>
                <c:pt idx="4">
                  <c:v>Keli skirtingi mokiniai ar kelios grupės mokinių 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5-7BA1-4F73-9A34-88B640786719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2507305502918922E-2"/>
                  <c:y val="-1.7291790503636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96-4A77-B5BB-FD95B9F12F94}"/>
                </c:ext>
              </c:extLst>
            </c:dLbl>
            <c:dLbl>
              <c:idx val="1"/>
              <c:layout>
                <c:manualLayout>
                  <c:x val="1.9455808560096131E-2"/>
                  <c:y val="-9.88102314493515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196-4A77-B5BB-FD95B9F12F94}"/>
                </c:ext>
              </c:extLst>
            </c:dLbl>
            <c:dLbl>
              <c:idx val="2"/>
              <c:layout>
                <c:manualLayout>
                  <c:x val="2.084550917153162E-2"/>
                  <c:y val="-2.2232302076104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196-4A77-B5BB-FD95B9F12F94}"/>
                </c:ext>
              </c:extLst>
            </c:dLbl>
            <c:dLbl>
              <c:idx val="3"/>
              <c:layout>
                <c:manualLayout>
                  <c:x val="1.2507305502918974E-2"/>
                  <c:y val="-1.4821534717402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96-4A77-B5BB-FD95B9F12F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Lapas1!$A$2:$A$6</c:f>
              <c:strCache>
                <c:ptCount val="5"/>
                <c:pt idx="0">
                  <c:v>Dažniausiai vienas</c:v>
                </c:pt>
                <c:pt idx="1">
                  <c:v>2 - 3 mokinių grupelė</c:v>
                </c:pt>
                <c:pt idx="2">
                  <c:v>4 - 9 mokinių grupelė</c:v>
                </c:pt>
                <c:pt idx="3">
                  <c:v>Grupė mokinių, kurioje yra daugiau nei 9 asmenys</c:v>
                </c:pt>
                <c:pt idx="4">
                  <c:v>Keli skirtingi mokiniai ar kelios grupės mokinių 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21.1</c:v>
                </c:pt>
                <c:pt idx="1">
                  <c:v>31.6</c:v>
                </c:pt>
                <c:pt idx="2">
                  <c:v>5.3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96-4A77-B5BB-FD95B9F12F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0111488"/>
        <c:axId val="100113024"/>
        <c:axId val="0"/>
      </c:bar3DChart>
      <c:catAx>
        <c:axId val="100111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0113024"/>
        <c:crosses val="autoZero"/>
        <c:auto val="1"/>
        <c:lblAlgn val="ctr"/>
        <c:lblOffset val="100"/>
        <c:noMultiLvlLbl val="0"/>
      </c:catAx>
      <c:valAx>
        <c:axId val="100113024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lt-LT" dirty="0"/>
                  <a:t>%</a:t>
                </a:r>
              </a:p>
            </c:rich>
          </c:tx>
          <c:layout>
            <c:manualLayout>
              <c:xMode val="edge"/>
              <c:yMode val="edge"/>
              <c:x val="7.1100915325294231E-4"/>
              <c:y val="0.357762866336988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00111488"/>
        <c:crosses val="autoZero"/>
        <c:crossBetween val="between"/>
      </c:valAx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57508525047274439"/>
          <c:y val="9.6339975663117791E-2"/>
          <c:w val="0.35012160974602508"/>
          <c:h val="6.85624356177428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9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3175">
          <a:solidFill>
            <a:schemeClr val="tx1"/>
          </a:solidFill>
          <a:prstDash val="solid"/>
        </a:ln>
      </c:spPr>
    </c:sideWall>
    <c:backWall>
      <c:thickness val="0"/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34915532466122551"/>
          <c:y val="0"/>
          <c:w val="0.61252386424299454"/>
          <c:h val="0.9479905437352245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Sheet1!$A$2:$L$2</c:f>
              <c:strCache>
                <c:ptCount val="12"/>
                <c:pt idx="0">
                  <c:v>2020 m.</c:v>
                </c:pt>
                <c:pt idx="1">
                  <c:v>16,7</c:v>
                </c:pt>
                <c:pt idx="2">
                  <c:v>0</c:v>
                </c:pt>
                <c:pt idx="3">
                  <c:v>8,3</c:v>
                </c:pt>
                <c:pt idx="4">
                  <c:v>8,3</c:v>
                </c:pt>
                <c:pt idx="5">
                  <c:v>16,7</c:v>
                </c:pt>
                <c:pt idx="6">
                  <c:v>8,3</c:v>
                </c:pt>
                <c:pt idx="7">
                  <c:v>0</c:v>
                </c:pt>
                <c:pt idx="8">
                  <c:v>25</c:v>
                </c:pt>
                <c:pt idx="9">
                  <c:v>0</c:v>
                </c:pt>
                <c:pt idx="10">
                  <c:v>25</c:v>
                </c:pt>
                <c:pt idx="11">
                  <c:v>8,3</c:v>
                </c:pt>
              </c:strCache>
            </c:strRef>
          </c:tx>
          <c:spPr>
            <a:solidFill>
              <a:srgbClr val="FF0000"/>
            </a:solidFill>
            <a:ln w="24363">
              <a:solidFill>
                <a:srgbClr val="FF0000"/>
              </a:solidFill>
              <a:prstDash val="solid"/>
            </a:ln>
          </c:spPr>
          <c:invertIfNegative val="0"/>
          <c:cat>
            <c:strRef>
              <c:f>Sheet1!$B$1:$L$1</c:f>
              <c:strCache>
                <c:ptCount val="11"/>
                <c:pt idx="0">
                  <c:v>Kita vieta</c:v>
                </c:pt>
                <c:pt idx="1">
                  <c:v> Autobusas</c:v>
                </c:pt>
                <c:pt idx="2">
                  <c:v>Autobuso stotelė</c:v>
                </c:pt>
                <c:pt idx="3">
                  <c:v>Pakeliui į/iš mokyklos</c:v>
                </c:pt>
                <c:pt idx="4">
                  <c:v>Valgykloje</c:v>
                </c:pt>
                <c:pt idx="5">
                  <c:v>Sporto salė/persirengimo kambarys</c:v>
                </c:pt>
                <c:pt idx="6">
                  <c:v>Tualetas</c:v>
                </c:pt>
                <c:pt idx="7">
                  <c:v>Klasė be mokytojo</c:v>
                </c:pt>
                <c:pt idx="8">
                  <c:v>Klasė esant mokytojui</c:v>
                </c:pt>
                <c:pt idx="9">
                  <c:v>Koridoriai/laiptinės</c:v>
                </c:pt>
                <c:pt idx="10">
                  <c:v>Žaidimų aikštelė/stadionas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0">
                  <c:v>16.7</c:v>
                </c:pt>
                <c:pt idx="1">
                  <c:v>0</c:v>
                </c:pt>
                <c:pt idx="2">
                  <c:v>8.3000000000000007</c:v>
                </c:pt>
                <c:pt idx="3">
                  <c:v>8.3000000000000007</c:v>
                </c:pt>
                <c:pt idx="4">
                  <c:v>16.7</c:v>
                </c:pt>
                <c:pt idx="5">
                  <c:v>8.3000000000000007</c:v>
                </c:pt>
                <c:pt idx="6">
                  <c:v>0</c:v>
                </c:pt>
                <c:pt idx="7">
                  <c:v>25</c:v>
                </c:pt>
                <c:pt idx="8">
                  <c:v>0</c:v>
                </c:pt>
                <c:pt idx="9">
                  <c:v>25</c:v>
                </c:pt>
                <c:pt idx="10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DC-40E2-80E1-7329A07FCC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gapDepth val="0"/>
        <c:shape val="box"/>
        <c:axId val="100185600"/>
        <c:axId val="100187136"/>
        <c:axId val="0"/>
      </c:bar3DChart>
      <c:catAx>
        <c:axId val="1001856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60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rtl="1">
              <a:defRPr sz="1343" b="0" i="0" u="none" strike="noStrike" baseline="0">
                <a:solidFill>
                  <a:schemeClr val="tx1"/>
                </a:solidFill>
                <a:latin typeface="Small Fonts"/>
                <a:ea typeface="Small Fonts"/>
                <a:cs typeface="Small Fonts"/>
              </a:defRPr>
            </a:pPr>
            <a:endParaRPr lang="en-US"/>
          </a:p>
        </c:txPr>
        <c:crossAx val="100187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187136"/>
        <c:scaling>
          <c:orientation val="minMax"/>
          <c:max val="30"/>
          <c:min val="0"/>
        </c:scaling>
        <c:delete val="0"/>
        <c:axPos val="b"/>
        <c:majorGridlines>
          <c:spPr>
            <a:ln w="24363">
              <a:solidFill>
                <a:schemeClr val="tx1"/>
              </a:solidFill>
              <a:prstDash val="solid"/>
            </a:ln>
          </c:spPr>
        </c:majorGridlines>
        <c:minorGridlines>
          <c:spPr>
            <a:ln w="6091">
              <a:solidFill>
                <a:schemeClr val="tx1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60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18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00185600"/>
        <c:crosses val="autoZero"/>
        <c:crossBetween val="between"/>
        <c:majorUnit val="10"/>
        <c:minorUnit val="5"/>
      </c:valAx>
      <c:spPr>
        <a:noFill/>
        <a:ln w="487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453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9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3175">
          <a:solidFill>
            <a:schemeClr val="tx1"/>
          </a:solidFill>
          <a:prstDash val="solid"/>
        </a:ln>
      </c:spPr>
    </c:sideWall>
    <c:backWall>
      <c:thickness val="0"/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0552043756575364"/>
          <c:y val="3.9903552383068544E-2"/>
          <c:w val="0.75936099625654385"/>
          <c:h val="0.874357324494809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2020 m.</c:v>
                </c:pt>
              </c:strCache>
            </c:strRef>
          </c:tx>
          <c:spPr>
            <a:gradFill rotWithShape="0">
              <a:gsLst>
                <a:gs pos="0">
                  <a:srgbClr val="000080"/>
                </a:gs>
                <a:gs pos="100000">
                  <a:srgbClr val="0000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24363">
              <a:solidFill>
                <a:srgbClr val="000080"/>
              </a:solidFill>
              <a:prstDash val="solid"/>
            </a:ln>
          </c:spPr>
          <c:invertIfNegative val="0"/>
          <c:cat>
            <c:strRef>
              <c:f>Sheet1!$B$1:$L$1</c:f>
              <c:strCache>
                <c:ptCount val="11"/>
                <c:pt idx="0">
                  <c:v>Kita vieta</c:v>
                </c:pt>
                <c:pt idx="1">
                  <c:v> Autobusas</c:v>
                </c:pt>
                <c:pt idx="2">
                  <c:v> Autobuso stotelė</c:v>
                </c:pt>
                <c:pt idx="3">
                  <c:v>Pakeliui į/iš mokyklos</c:v>
                </c:pt>
                <c:pt idx="4">
                  <c:v>Valgykla</c:v>
                </c:pt>
                <c:pt idx="5">
                  <c:v>Sporto salė/persirengimo kambarys</c:v>
                </c:pt>
                <c:pt idx="6">
                  <c:v>Tualetas</c:v>
                </c:pt>
                <c:pt idx="7">
                  <c:v>Klasė be mokytojo</c:v>
                </c:pt>
                <c:pt idx="8">
                  <c:v>Klasėje esant mokytojui</c:v>
                </c:pt>
                <c:pt idx="9">
                  <c:v>Koridoriai/laiptinės</c:v>
                </c:pt>
                <c:pt idx="10">
                  <c:v>Mokyklos kiemas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28.6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F0-43E1-B2CB-8EF43FD75C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gapDepth val="0"/>
        <c:shape val="box"/>
        <c:axId val="100219520"/>
        <c:axId val="100237696"/>
        <c:axId val="0"/>
      </c:bar3DChart>
      <c:catAx>
        <c:axId val="1002195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60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rtl="0">
              <a:defRPr sz="1343" b="0" i="0" u="none" strike="noStrike" baseline="0">
                <a:solidFill>
                  <a:schemeClr val="tx1"/>
                </a:solidFill>
                <a:latin typeface="Small Fonts"/>
                <a:ea typeface="Small Fonts"/>
                <a:cs typeface="Small Fonts"/>
              </a:defRPr>
            </a:pPr>
            <a:endParaRPr lang="en-US"/>
          </a:p>
        </c:txPr>
        <c:crossAx val="100237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237696"/>
        <c:scaling>
          <c:orientation val="minMax"/>
          <c:max val="30"/>
        </c:scaling>
        <c:delete val="0"/>
        <c:axPos val="b"/>
        <c:majorGridlines>
          <c:spPr>
            <a:ln w="24363">
              <a:solidFill>
                <a:schemeClr val="tx1"/>
              </a:solidFill>
              <a:prstDash val="solid"/>
            </a:ln>
          </c:spPr>
        </c:majorGridlines>
        <c:minorGridlines>
          <c:spPr>
            <a:ln w="6091">
              <a:solidFill>
                <a:schemeClr val="tx1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60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18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00219520"/>
        <c:crosses val="autoZero"/>
        <c:crossBetween val="between"/>
        <c:majorUnit val="10"/>
        <c:minorUnit val="5"/>
      </c:valAx>
      <c:spPr>
        <a:noFill/>
        <a:ln w="487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453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Lapas1!$A$2:$A$11</c:f>
              <c:strCache>
                <c:ptCount val="10"/>
                <c:pt idx="0">
                  <c:v>Kitais būdais</c:v>
                </c:pt>
                <c:pt idx="1">
                  <c:v>Virtualiai (internetu, telefonu)</c:v>
                </c:pt>
                <c:pt idx="2">
                  <c:v>Seksualinės patyčios</c:v>
                </c:pt>
                <c:pt idx="3">
                  <c:v>Rasistinės patyčios</c:v>
                </c:pt>
                <c:pt idx="4">
                  <c:v>Grasinimai</c:v>
                </c:pt>
                <c:pt idx="5">
                  <c:v>Kažkas atimta</c:v>
                </c:pt>
                <c:pt idx="6">
                  <c:v>Melas, gandai</c:v>
                </c:pt>
                <c:pt idx="7">
                  <c:v>Fizinės patyčios</c:v>
                </c:pt>
                <c:pt idx="8">
                  <c:v>Išskyrimas</c:v>
                </c:pt>
                <c:pt idx="9">
                  <c:v>Žodinės patyčios</c:v>
                </c:pt>
              </c:strCache>
            </c:strRef>
          </c:cat>
          <c:val>
            <c:numRef>
              <c:f>Lapas1!$B$2:$B$11</c:f>
              <c:numCache>
                <c:formatCode>General</c:formatCode>
                <c:ptCount val="10"/>
                <c:pt idx="0">
                  <c:v>0</c:v>
                </c:pt>
                <c:pt idx="1">
                  <c:v>3.1</c:v>
                </c:pt>
                <c:pt idx="2">
                  <c:v>1.6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1.6</c:v>
                </c:pt>
                <c:pt idx="7">
                  <c:v>0</c:v>
                </c:pt>
                <c:pt idx="8">
                  <c:v>1.6</c:v>
                </c:pt>
                <c:pt idx="9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ED-4775-A31B-DA7D9F6E61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321152"/>
        <c:axId val="100322688"/>
        <c:axId val="0"/>
      </c:bar3DChart>
      <c:catAx>
        <c:axId val="1003211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00322688"/>
        <c:crosses val="autoZero"/>
        <c:auto val="1"/>
        <c:lblAlgn val="ctr"/>
        <c:lblOffset val="100"/>
        <c:noMultiLvlLbl val="0"/>
      </c:catAx>
      <c:valAx>
        <c:axId val="1003226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00321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Lapas1!$A$2:$A$11</c:f>
              <c:strCache>
                <c:ptCount val="10"/>
                <c:pt idx="0">
                  <c:v>Kitais būdais</c:v>
                </c:pt>
                <c:pt idx="1">
                  <c:v>Virtualiai (internetu, telefonu)</c:v>
                </c:pt>
                <c:pt idx="2">
                  <c:v>Seksualinės patyčios</c:v>
                </c:pt>
                <c:pt idx="3">
                  <c:v>Rasistinės patyčios</c:v>
                </c:pt>
                <c:pt idx="4">
                  <c:v>Grasinimai</c:v>
                </c:pt>
                <c:pt idx="5">
                  <c:v>Kažkas atimta</c:v>
                </c:pt>
                <c:pt idx="6">
                  <c:v>Melas, gandai</c:v>
                </c:pt>
                <c:pt idx="7">
                  <c:v>Fizinės patyčios</c:v>
                </c:pt>
                <c:pt idx="8">
                  <c:v>Išskyrimas</c:v>
                </c:pt>
                <c:pt idx="9">
                  <c:v>Žodinės patyčios</c:v>
                </c:pt>
              </c:strCache>
            </c:strRef>
          </c:cat>
          <c:val>
            <c:numRef>
              <c:f>Lapas1!$B$2:$B$11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1.6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B0-48DD-BAD4-8F00D6E656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486528"/>
        <c:axId val="94488064"/>
        <c:axId val="0"/>
      </c:bar3DChart>
      <c:catAx>
        <c:axId val="944865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94488064"/>
        <c:crosses val="autoZero"/>
        <c:auto val="1"/>
        <c:lblAlgn val="ctr"/>
        <c:lblOffset val="100"/>
        <c:noMultiLvlLbl val="0"/>
      </c:catAx>
      <c:valAx>
        <c:axId val="944880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4486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9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3175">
          <a:solidFill>
            <a:schemeClr val="tx1"/>
          </a:solidFill>
          <a:prstDash val="solid"/>
        </a:ln>
      </c:spPr>
    </c:sideWall>
    <c:backWall>
      <c:thickness val="0"/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3282758302037054"/>
          <c:y val="5.0142003205929653E-2"/>
          <c:w val="0.63406493255681873"/>
          <c:h val="0.878920551904211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Berniukai</c:v>
                </c:pt>
              </c:strCache>
            </c:strRef>
          </c:tx>
          <c:spPr>
            <a:gradFill rotWithShape="0">
              <a:gsLst>
                <a:gs pos="0">
                  <a:srgbClr val="000080"/>
                </a:gs>
                <a:gs pos="100000">
                  <a:srgbClr val="0000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819">
              <a:solidFill>
                <a:srgbClr val="00008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977973371598379E-2"/>
                  <c:y val="-8.35700053432160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F8-4B48-B790-F64238A27FBA}"/>
                </c:ext>
              </c:extLst>
            </c:dLbl>
            <c:dLbl>
              <c:idx val="1"/>
              <c:layout>
                <c:manualLayout>
                  <c:x val="1.977973371598379E-2"/>
                  <c:y val="8.3570005343215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F8-4B48-B790-F64238A27FBA}"/>
                </c:ext>
              </c:extLst>
            </c:dLbl>
            <c:dLbl>
              <c:idx val="2"/>
              <c:layout>
                <c:manualLayout>
                  <c:x val="2.4724667144979739E-2"/>
                  <c:y val="8.35700053432160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FF8-4B48-B790-F64238A27FBA}"/>
                </c:ext>
              </c:extLst>
            </c:dLbl>
            <c:dLbl>
              <c:idx val="3"/>
              <c:layout>
                <c:manualLayout>
                  <c:x val="1.813142257298514E-2"/>
                  <c:y val="-1.2535500801482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F8-4B48-B790-F64238A27F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Matyt ji/ji to nusipelnė</c:v>
                </c:pt>
                <c:pt idx="1">
                  <c:v>Aš nieko nejaučiu</c:v>
                </c:pt>
                <c:pt idx="2">
                  <c:v>Man truputį gaila</c:v>
                </c:pt>
                <c:pt idx="3">
                  <c:v>Man gaila ir noriu padėti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</c:v>
                </c:pt>
                <c:pt idx="1">
                  <c:v>24.1</c:v>
                </c:pt>
                <c:pt idx="2">
                  <c:v>13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F8-4B48-B790-F64238A27F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00380672"/>
        <c:axId val="100382208"/>
        <c:axId val="0"/>
      </c:bar3DChart>
      <c:catAx>
        <c:axId val="1003806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245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 Narrow" pitchFamily="34" charset="0"/>
                <a:ea typeface="Times New Roman"/>
                <a:cs typeface="Times New Roman"/>
              </a:defRPr>
            </a:pPr>
            <a:endParaRPr lang="en-US"/>
          </a:p>
        </c:txPr>
        <c:crossAx val="10038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382208"/>
        <c:scaling>
          <c:orientation val="minMax"/>
          <c:max val="100"/>
          <c:min val="0"/>
        </c:scaling>
        <c:delete val="0"/>
        <c:axPos val="b"/>
        <c:majorGridlines>
          <c:spPr>
            <a:ln w="245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981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657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00380672"/>
        <c:crosses val="autoZero"/>
        <c:crossBetween val="between"/>
        <c:majorUnit val="20"/>
      </c:valAx>
      <c:spPr>
        <a:noFill/>
        <a:ln w="19637">
          <a:noFill/>
        </a:ln>
      </c:spPr>
    </c:plotArea>
    <c:legend>
      <c:legendPos val="r"/>
      <c:layout>
        <c:manualLayout>
          <c:xMode val="edge"/>
          <c:yMode val="edge"/>
          <c:x val="0.70807216679252449"/>
          <c:y val="0.41368731920583496"/>
          <c:w val="0.29030536067124441"/>
          <c:h val="0.10817307692307698"/>
        </c:manualLayout>
      </c:layout>
      <c:overlay val="0"/>
      <c:spPr>
        <a:noFill/>
        <a:ln w="2455">
          <a:solidFill>
            <a:schemeClr val="tx1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9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9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3175">
          <a:solidFill>
            <a:schemeClr val="tx1"/>
          </a:solidFill>
          <a:prstDash val="solid"/>
        </a:ln>
      </c:spPr>
    </c:sideWall>
    <c:backWall>
      <c:thickness val="0"/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905754735451031"/>
          <c:y val="0"/>
          <c:w val="0.5322857065745441"/>
          <c:h val="0.92805755395683454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Mergaitės</c:v>
                </c:pt>
              </c:strCache>
            </c:strRef>
          </c:tx>
          <c:spPr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tint val="94902"/>
                    <a:invGamma/>
                  </a:srgbClr>
                </a:gs>
              </a:gsLst>
              <a:lin ang="5400000" scaled="1"/>
            </a:gradFill>
            <a:ln w="9200">
              <a:solidFill>
                <a:srgbClr val="FF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0202143801086585E-2"/>
                  <c:y val="-8.91000474264819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04-4B0F-B945-34BC35176254}"/>
                </c:ext>
              </c:extLst>
            </c:dLbl>
            <c:dLbl>
              <c:idx val="1"/>
              <c:layout>
                <c:manualLayout>
                  <c:x val="2.0202021438010864E-2"/>
                  <c:y val="-1.7820009485296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04-4B0F-B945-34BC35176254}"/>
                </c:ext>
              </c:extLst>
            </c:dLbl>
            <c:dLbl>
              <c:idx val="2"/>
              <c:layout>
                <c:manualLayout>
                  <c:x val="9.324066369732327E-3"/>
                  <c:y val="-1.7820009485296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04-4B0F-B945-34BC35176254}"/>
                </c:ext>
              </c:extLst>
            </c:dLbl>
            <c:dLbl>
              <c:idx val="3"/>
              <c:layout>
                <c:manualLayout>
                  <c:x val="1.39860995545984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04-4B0F-B945-34BC3517625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Matyt ji/ji to nusipelnė</c:v>
                </c:pt>
                <c:pt idx="1">
                  <c:v>Aš nieko nejaučiu</c:v>
                </c:pt>
                <c:pt idx="2">
                  <c:v>Man truputį gaila</c:v>
                </c:pt>
                <c:pt idx="3">
                  <c:v>Man gaila ir noriu padėti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6.5</c:v>
                </c:pt>
                <c:pt idx="2">
                  <c:v>22.6</c:v>
                </c:pt>
                <c:pt idx="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04-4B0F-B945-34BC351762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02082432"/>
        <c:axId val="102083968"/>
        <c:axId val="0"/>
      </c:bar3DChart>
      <c:catAx>
        <c:axId val="102082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23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02083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083968"/>
        <c:scaling>
          <c:orientation val="minMax"/>
          <c:max val="100"/>
          <c:min val="0"/>
        </c:scaling>
        <c:delete val="0"/>
        <c:axPos val="b"/>
        <c:majorGridlines>
          <c:spPr>
            <a:ln w="2300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92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69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02082432"/>
        <c:crosses val="autoZero"/>
        <c:crossBetween val="between"/>
        <c:majorUnit val="20"/>
      </c:valAx>
      <c:spPr>
        <a:noFill/>
        <a:ln w="18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</c:legendEntry>
      <c:layout>
        <c:manualLayout>
          <c:xMode val="edge"/>
          <c:yMode val="edge"/>
          <c:x val="0.71181072879447893"/>
          <c:y val="0.4436450839328539"/>
          <c:w val="0.28296730458616809"/>
          <c:h val="0.12470023980815353"/>
        </c:manualLayout>
      </c:layout>
      <c:overlay val="0"/>
      <c:spPr>
        <a:noFill/>
        <a:ln w="2300">
          <a:solidFill>
            <a:schemeClr val="tx1"/>
          </a:solidFill>
          <a:prstDash val="solid"/>
        </a:ln>
      </c:spPr>
      <c:txPr>
        <a:bodyPr/>
        <a:lstStyle/>
        <a:p>
          <a:pPr>
            <a:defRPr sz="732" b="0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0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697029618459621"/>
          <c:y val="7.8299436524089452E-2"/>
          <c:w val="0.75854494456615562"/>
          <c:h val="0.821388572598080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spPr>
            <a:solidFill>
              <a:srgbClr val="85FFBC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85FFBC"/>
              </a:solidFill>
              <a:ln>
                <a:solidFill>
                  <a:srgbClr val="85FFBC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471F-4A2A-91A4-DBA752D97971}"/>
              </c:ext>
            </c:extLst>
          </c:dPt>
          <c:dLbls>
            <c:dLbl>
              <c:idx val="1"/>
              <c:layout>
                <c:manualLayout>
                  <c:x val="1.3157894736842111E-2"/>
                  <c:y val="-2.836465289136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1F-4A2A-91A4-DBA752D97971}"/>
                </c:ext>
              </c:extLst>
            </c:dLbl>
            <c:dLbl>
              <c:idx val="2"/>
              <c:layout>
                <c:manualLayout>
                  <c:x val="1.9005847953216373E-2"/>
                  <c:y val="-1.2893024041530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1F-4A2A-91A4-DBA752D97971}"/>
                </c:ext>
              </c:extLst>
            </c:dLbl>
            <c:dLbl>
              <c:idx val="3"/>
              <c:layout>
                <c:manualLayout>
                  <c:x val="2.0467836257309958E-2"/>
                  <c:y val="-2.5786048083061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1F-4A2A-91A4-DBA752D97971}"/>
                </c:ext>
              </c:extLst>
            </c:dLbl>
            <c:dLbl>
              <c:idx val="4"/>
              <c:layout>
                <c:manualLayout>
                  <c:x val="1.4619883040935781E-2"/>
                  <c:y val="-1.80502336581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1F-4A2A-91A4-DBA752D979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Lapas1!$A$2:$A$6</c:f>
              <c:strCache>
                <c:ptCount val="5"/>
                <c:pt idx="0">
                  <c:v>Aš prisijungiu prie patyčių</c:v>
                </c:pt>
                <c:pt idx="1">
                  <c:v>Aš nieko nedarau, bet manau, kad patyčios nėra blogai</c:v>
                </c:pt>
                <c:pt idx="2">
                  <c:v>Aš tik žiūriu, kas vyksta</c:v>
                </c:pt>
                <c:pt idx="3">
                  <c:v>Aš nieko nedarau, bet manau, kad turėčiau padėti skriaudžiamam mokiniui</c:v>
                </c:pt>
                <c:pt idx="4">
                  <c:v>Aš vienaip ar kitaip bandau padėti skriaudžiamam mokiniui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4-471F-4A2A-91A4-DBA752D97971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0467836257309916E-2"/>
                  <c:y val="-3.0943257699673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7D-4B07-A60F-1B0C309F00CB}"/>
                </c:ext>
              </c:extLst>
            </c:dLbl>
            <c:dLbl>
              <c:idx val="1"/>
              <c:layout>
                <c:manualLayout>
                  <c:x val="2.7777777777777672E-2"/>
                  <c:y val="-1.547162884983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7D-4B07-A60F-1B0C309F00CB}"/>
                </c:ext>
              </c:extLst>
            </c:dLbl>
            <c:dLbl>
              <c:idx val="3"/>
              <c:layout>
                <c:manualLayout>
                  <c:x val="2.046783625730994E-2"/>
                  <c:y val="-1.031441923322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7D-4B07-A60F-1B0C309F00CB}"/>
                </c:ext>
              </c:extLst>
            </c:dLbl>
            <c:dLbl>
              <c:idx val="4"/>
              <c:layout>
                <c:manualLayout>
                  <c:x val="2.7777777777777884E-2"/>
                  <c:y val="-3.3521862507979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7D-4B07-A60F-1B0C309F00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Lapas1!$A$2:$A$6</c:f>
              <c:strCache>
                <c:ptCount val="5"/>
                <c:pt idx="0">
                  <c:v>Aš prisijungiu prie patyčių</c:v>
                </c:pt>
                <c:pt idx="1">
                  <c:v>Aš nieko nedarau, bet manau, kad patyčios nėra blogai</c:v>
                </c:pt>
                <c:pt idx="2">
                  <c:v>Aš tik žiūriu, kas vyksta</c:v>
                </c:pt>
                <c:pt idx="3">
                  <c:v>Aš nieko nedarau, bet manau, kad turėčiau padėti skriaudžiamam mokiniui</c:v>
                </c:pt>
                <c:pt idx="4">
                  <c:v>Aš vienaip ar kitaip bandau padėti skriaudžiamam mokiniui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0.8</c:v>
                </c:pt>
                <c:pt idx="1">
                  <c:v>0</c:v>
                </c:pt>
                <c:pt idx="2">
                  <c:v>2.5</c:v>
                </c:pt>
                <c:pt idx="3">
                  <c:v>14</c:v>
                </c:pt>
                <c:pt idx="4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7D-4B07-A60F-1B0C309F00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0446208"/>
        <c:axId val="100447744"/>
        <c:axId val="0"/>
      </c:bar3DChart>
      <c:catAx>
        <c:axId val="1004462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0447744"/>
        <c:crosses val="autoZero"/>
        <c:auto val="1"/>
        <c:lblAlgn val="r"/>
        <c:lblOffset val="100"/>
        <c:noMultiLvlLbl val="0"/>
      </c:catAx>
      <c:valAx>
        <c:axId val="100447744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lt-LT" dirty="0"/>
                  <a:t>%</a:t>
                </a:r>
              </a:p>
            </c:rich>
          </c:tx>
          <c:layout>
            <c:manualLayout>
              <c:xMode val="edge"/>
              <c:yMode val="edge"/>
              <c:x val="6.5789473684210471E-4"/>
              <c:y val="0.4012652218899592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00446208"/>
        <c:crosses val="autoZero"/>
        <c:crossBetween val="between"/>
      </c:valAx>
    </c:plotArea>
    <c:legend>
      <c:legendPos val="t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dirty="0"/>
              <a:t>Taip/Taip,</a:t>
            </a:r>
            <a:r>
              <a:rPr lang="lt-LT" baseline="0" dirty="0"/>
              <a:t> galbūt/Aš nežinau</a:t>
            </a:r>
            <a:endParaRPr lang="lt-L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803489841547602E-2"/>
          <c:y val="0.13112590624359943"/>
          <c:w val="0.87068885486536407"/>
          <c:h val="0.7252874139713471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F4AA9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B7E7-4BCC-90A7-D18FB01064EF}"/>
              </c:ext>
            </c:extLst>
          </c:dPt>
          <c:dLbls>
            <c:dLbl>
              <c:idx val="0"/>
              <c:layout>
                <c:manualLayout>
                  <c:x val="2.3148148148148147E-2"/>
                  <c:y val="-4.77025552352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E7-4BCC-90A7-D18FB01064EF}"/>
                </c:ext>
              </c:extLst>
            </c:dLbl>
            <c:dLbl>
              <c:idx val="1"/>
              <c:layout>
                <c:manualLayout>
                  <c:x val="2.9320987654320875E-2"/>
                  <c:y val="-3.928445725252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E7-4BCC-90A7-D18FB01064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Lapas1!$A$2:$A$3</c:f>
              <c:strCache>
                <c:ptCount val="2"/>
                <c:pt idx="0">
                  <c:v>Berniukai</c:v>
                </c:pt>
                <c:pt idx="1">
                  <c:v>Mergaitės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29.7</c:v>
                </c:pt>
                <c:pt idx="1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E7-4BCC-90A7-D18FB01064EF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7E7-4BCC-90A7-D18FB01064EF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B7E7-4BCC-90A7-D18FB01064EF}"/>
              </c:ext>
            </c:extLst>
          </c:dPt>
          <c:dLbls>
            <c:dLbl>
              <c:idx val="0"/>
              <c:layout>
                <c:manualLayout>
                  <c:x val="2.1604938271604826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E7-4BCC-90A7-D18FB01064EF}"/>
                </c:ext>
              </c:extLst>
            </c:dLbl>
            <c:dLbl>
              <c:idx val="1"/>
              <c:layout>
                <c:manualLayout>
                  <c:x val="2.3148148148148147E-2"/>
                  <c:y val="-4.2090489913417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E7-4BCC-90A7-D18FB01064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Lapas1!$A$2:$A$3</c:f>
              <c:strCache>
                <c:ptCount val="2"/>
                <c:pt idx="0">
                  <c:v>Berniukai</c:v>
                </c:pt>
                <c:pt idx="1">
                  <c:v>Mergaitės</c:v>
                </c:pt>
              </c:strCache>
            </c:strRef>
          </c:cat>
          <c:val>
            <c:numRef>
              <c:f>Lapas1!$C$2:$C$3</c:f>
              <c:numCache>
                <c:formatCode>General</c:formatCode>
                <c:ptCount val="2"/>
                <c:pt idx="0">
                  <c:v>33.299999999999997</c:v>
                </c:pt>
                <c:pt idx="1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E7-4BCC-90A7-D18FB01064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36051544"/>
        <c:axId val="536063024"/>
        <c:axId val="0"/>
      </c:bar3DChart>
      <c:catAx>
        <c:axId val="536051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063024"/>
        <c:crosses val="autoZero"/>
        <c:auto val="1"/>
        <c:lblAlgn val="ctr"/>
        <c:lblOffset val="100"/>
        <c:noMultiLvlLbl val="0"/>
      </c:catAx>
      <c:valAx>
        <c:axId val="536063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051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85FFBC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97530864197528E-2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9C-4993-90D1-F0C2DDB89694}"/>
                </c:ext>
              </c:extLst>
            </c:dLbl>
            <c:dLbl>
              <c:idx val="1"/>
              <c:layout>
                <c:manualLayout>
                  <c:x val="3.0864197530864764E-3"/>
                  <c:y val="-5.3314620556995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9C-4993-90D1-F0C2DDB89694}"/>
                </c:ext>
              </c:extLst>
            </c:dLbl>
            <c:dLbl>
              <c:idx val="2"/>
              <c:layout>
                <c:manualLayout>
                  <c:x val="1.2345679012345678E-2"/>
                  <c:y val="-6.1732718539678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9C-4993-90D1-F0C2DDB896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Neturiu</c:v>
                </c:pt>
                <c:pt idx="1">
                  <c:v>Vieną gerą draugą`</c:v>
                </c:pt>
                <c:pt idx="2">
                  <c:v>Daugiau nei vieną draugą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3.4</c:v>
                </c:pt>
                <c:pt idx="1">
                  <c:v>6.7</c:v>
                </c:pt>
                <c:pt idx="2">
                  <c:v>89.9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9C-4993-90D1-F0C2DDB8969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061728395061672E-2"/>
                  <c:y val="-6.1732718539678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8-4D86-9C23-A0084F4307F8}"/>
                </c:ext>
              </c:extLst>
            </c:dLbl>
            <c:dLbl>
              <c:idx val="1"/>
              <c:layout>
                <c:manualLayout>
                  <c:x val="1.6975308641975197E-2"/>
                  <c:y val="-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8-4D86-9C23-A0084F4307F8}"/>
                </c:ext>
              </c:extLst>
            </c:dLbl>
            <c:dLbl>
              <c:idx val="2"/>
              <c:layout>
                <c:manualLayout>
                  <c:x val="3.5493827160493714E-2"/>
                  <c:y val="-4.77025552352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8-4D86-9C23-A0084F4307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Neturiu</c:v>
                </c:pt>
                <c:pt idx="1">
                  <c:v>Vieną gerą draugą`</c:v>
                </c:pt>
                <c:pt idx="2">
                  <c:v>Daugiau nei vieną draugą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3.2</c:v>
                </c:pt>
                <c:pt idx="1">
                  <c:v>8.6999999999999993</c:v>
                </c:pt>
                <c:pt idx="2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28-4D86-9C23-A0084F4307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1497824"/>
        <c:axId val="371499136"/>
        <c:axId val="0"/>
      </c:bar3DChart>
      <c:catAx>
        <c:axId val="37149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499136"/>
        <c:crosses val="autoZero"/>
        <c:auto val="1"/>
        <c:lblAlgn val="ctr"/>
        <c:lblOffset val="100"/>
        <c:noMultiLvlLbl val="0"/>
      </c:catAx>
      <c:valAx>
        <c:axId val="37149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49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85FFBC"/>
            </a:solidFill>
            <a:ln>
              <a:solidFill>
                <a:srgbClr val="85FFBC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Lapas1!$A$2:$A$7</c:f>
              <c:strCache>
                <c:ptCount val="6"/>
                <c:pt idx="0">
                  <c:v>Savo klasės auklėtojui (-ai)</c:v>
                </c:pt>
                <c:pt idx="1">
                  <c:v>Kitam suaugusiajam mokykloje</c:v>
                </c:pt>
                <c:pt idx="2">
                  <c:v>Savo tėvams</c:v>
                </c:pt>
                <c:pt idx="3">
                  <c:v>Savo broliams ar seserims</c:v>
                </c:pt>
                <c:pt idx="4">
                  <c:v>Savo draugui (draugams)</c:v>
                </c:pt>
                <c:pt idx="5">
                  <c:v>Kokiams nors kitam žmogui</c:v>
                </c:pt>
              </c:strCache>
            </c:strRef>
          </c:cat>
          <c:val>
            <c:numRef>
              <c:f>Lapas1!$B$2:$B$7</c:f>
              <c:numCache>
                <c:formatCode>General</c:formatCode>
                <c:ptCount val="6"/>
                <c:pt idx="0">
                  <c:v>10</c:v>
                </c:pt>
                <c:pt idx="1">
                  <c:v>20</c:v>
                </c:pt>
                <c:pt idx="2">
                  <c:v>60</c:v>
                </c:pt>
                <c:pt idx="3">
                  <c:v>0</c:v>
                </c:pt>
                <c:pt idx="4">
                  <c:v>20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8A-4345-AB45-DC20858915BB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Lapas1!$A$2:$A$7</c:f>
              <c:strCache>
                <c:ptCount val="6"/>
                <c:pt idx="0">
                  <c:v>Savo klasės auklėtojui (-ai)</c:v>
                </c:pt>
                <c:pt idx="1">
                  <c:v>Kitam suaugusiajam mokykloje</c:v>
                </c:pt>
                <c:pt idx="2">
                  <c:v>Savo tėvams</c:v>
                </c:pt>
                <c:pt idx="3">
                  <c:v>Savo broliams ar seserims</c:v>
                </c:pt>
                <c:pt idx="4">
                  <c:v>Savo draugui (draugams)</c:v>
                </c:pt>
                <c:pt idx="5">
                  <c:v>Kokiams nors kitam žmogui</c:v>
                </c:pt>
              </c:strCache>
            </c:strRef>
          </c:cat>
          <c:val>
            <c:numRef>
              <c:f>Lapas1!$C$2:$C$7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0</c:v>
                </c:pt>
                <c:pt idx="4">
                  <c:v>80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76-4BC7-A632-EA1F79A0D2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2839040"/>
        <c:axId val="102840576"/>
        <c:axId val="0"/>
      </c:bar3DChart>
      <c:catAx>
        <c:axId val="102839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2840576"/>
        <c:crosses val="autoZero"/>
        <c:auto val="1"/>
        <c:lblAlgn val="ctr"/>
        <c:lblOffset val="100"/>
        <c:noMultiLvlLbl val="0"/>
      </c:catAx>
      <c:valAx>
        <c:axId val="102840576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lt-LT" dirty="0"/>
                  <a:t>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0283904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85FFBC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432098765432098E-3"/>
                  <c:y val="-4.3204609345483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50-4EE0-926B-C9EAB4CD2755}"/>
                </c:ext>
              </c:extLst>
            </c:dLbl>
            <c:dLbl>
              <c:idx val="1"/>
              <c:layout>
                <c:manualLayout>
                  <c:x val="2.1604938271604937E-2"/>
                  <c:y val="-3.0497371302694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50-4EE0-926B-C9EAB4CD2755}"/>
                </c:ext>
              </c:extLst>
            </c:dLbl>
            <c:dLbl>
              <c:idx val="2"/>
              <c:layout>
                <c:manualLayout>
                  <c:x val="9.2592592592592587E-3"/>
                  <c:y val="-2.7955923694136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50-4EE0-926B-C9EAB4CD2755}"/>
                </c:ext>
              </c:extLst>
            </c:dLbl>
            <c:dLbl>
              <c:idx val="3"/>
              <c:layout>
                <c:manualLayout>
                  <c:x val="1.5432098765432098E-2"/>
                  <c:y val="-4.066316173692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50-4EE0-926B-C9EAB4CD2755}"/>
                </c:ext>
              </c:extLst>
            </c:dLbl>
            <c:dLbl>
              <c:idx val="4"/>
              <c:layout>
                <c:manualLayout>
                  <c:x val="6.0756294242153563E-8"/>
                  <c:y val="-2.7955923694136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79260231359969E-2"/>
                      <c:h val="6.85556492978400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750-4EE0-926B-C9EAB4CD27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Beveik niekuomet</c:v>
                </c:pt>
                <c:pt idx="1">
                  <c:v>Retai</c:v>
                </c:pt>
                <c:pt idx="2">
                  <c:v>Kartais</c:v>
                </c:pt>
                <c:pt idx="3">
                  <c:v>Dažnai</c:v>
                </c:pt>
                <c:pt idx="4">
                  <c:v>Beveik visuomet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13.3</c:v>
                </c:pt>
                <c:pt idx="1">
                  <c:v>4.8</c:v>
                </c:pt>
                <c:pt idx="2">
                  <c:v>12</c:v>
                </c:pt>
                <c:pt idx="3">
                  <c:v>25.3</c:v>
                </c:pt>
                <c:pt idx="4">
                  <c:v>44.6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50-4EE0-926B-C9EAB4CD275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97530864197528E-2"/>
                  <c:y val="-1.5248685651347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C4-4B1D-B156-6F5AC5841C1D}"/>
                </c:ext>
              </c:extLst>
            </c:dLbl>
            <c:dLbl>
              <c:idx val="1"/>
              <c:layout>
                <c:manualLayout>
                  <c:x val="1.3888888888888833E-2"/>
                  <c:y val="-2.287302847702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C4-4B1D-B156-6F5AC5841C1D}"/>
                </c:ext>
              </c:extLst>
            </c:dLbl>
            <c:dLbl>
              <c:idx val="2"/>
              <c:layout>
                <c:manualLayout>
                  <c:x val="1.3888888888888888E-2"/>
                  <c:y val="-3.5580266519809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7C4-4B1D-B156-6F5AC5841C1D}"/>
                </c:ext>
              </c:extLst>
            </c:dLbl>
            <c:dLbl>
              <c:idx val="3"/>
              <c:layout>
                <c:manualLayout>
                  <c:x val="2.4691358024691357E-2"/>
                  <c:y val="-3.5580266519809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C4-4B1D-B156-6F5AC5841C1D}"/>
                </c:ext>
              </c:extLst>
            </c:dLbl>
            <c:dLbl>
              <c:idx val="4"/>
              <c:layout>
                <c:manualLayout>
                  <c:x val="2.7777777777777665E-2"/>
                  <c:y val="-1.7427926947189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C4-4B1D-B156-6F5AC5841C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Beveik niekuomet</c:v>
                </c:pt>
                <c:pt idx="1">
                  <c:v>Retai</c:v>
                </c:pt>
                <c:pt idx="2">
                  <c:v>Kartais</c:v>
                </c:pt>
                <c:pt idx="3">
                  <c:v>Dažnai</c:v>
                </c:pt>
                <c:pt idx="4">
                  <c:v>Beveik visuomet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16.899999999999999</c:v>
                </c:pt>
                <c:pt idx="1">
                  <c:v>8.5</c:v>
                </c:pt>
                <c:pt idx="2">
                  <c:v>11.9</c:v>
                </c:pt>
                <c:pt idx="3">
                  <c:v>20.3</c:v>
                </c:pt>
                <c:pt idx="4">
                  <c:v>42.4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C4-4B1D-B156-6F5AC5841C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4729832"/>
        <c:axId val="544729504"/>
        <c:axId val="0"/>
      </c:bar3DChart>
      <c:catAx>
        <c:axId val="544729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4729504"/>
        <c:crosses val="autoZero"/>
        <c:auto val="1"/>
        <c:lblAlgn val="ctr"/>
        <c:lblOffset val="100"/>
        <c:noMultiLvlLbl val="0"/>
      </c:catAx>
      <c:valAx>
        <c:axId val="54472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4729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439461528756701E-2"/>
          <c:y val="4.2366503339461639E-2"/>
          <c:w val="0.93600240274621083"/>
          <c:h val="0.86310904872389815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2019 m. </c:v>
                </c:pt>
              </c:strCache>
            </c:strRef>
          </c:tx>
          <c:spPr>
            <a:solidFill>
              <a:srgbClr val="85FFBC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8.3754818202874011E-3"/>
                  <c:y val="-2.9146816331427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B0-41A1-9751-DF2CDACC0B02}"/>
                </c:ext>
              </c:extLst>
            </c:dLbl>
            <c:dLbl>
              <c:idx val="1"/>
              <c:layout>
                <c:manualLayout>
                  <c:x val="3.0100233684016279E-3"/>
                  <c:y val="1.42934532978319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B0-41A1-9751-DF2CDACC0B02}"/>
                </c:ext>
              </c:extLst>
            </c:dLbl>
            <c:dLbl>
              <c:idx val="2"/>
              <c:layout>
                <c:manualLayout>
                  <c:x val="1.5573498126472934E-2"/>
                  <c:y val="-3.2917675596586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B0-41A1-9751-DF2CDACC0B02}"/>
                </c:ext>
              </c:extLst>
            </c:dLbl>
            <c:dLbl>
              <c:idx val="3"/>
              <c:layout>
                <c:manualLayout>
                  <c:x val="1.2669565173429093E-2"/>
                  <c:y val="-3.710781123480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B0-41A1-9751-DF2CDACC0B02}"/>
                </c:ext>
              </c:extLst>
            </c:dLbl>
            <c:dLbl>
              <c:idx val="4"/>
              <c:layout>
                <c:manualLayout>
                  <c:x val="-8.3071042953796088E-3"/>
                  <c:y val="-3.2021504412016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B0-41A1-9751-DF2CDACC0B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Mažai arba nieko</c:v>
                </c:pt>
                <c:pt idx="1">
                  <c:v>Gana mažai</c:v>
                </c:pt>
                <c:pt idx="2">
                  <c:v>Šiek tiek</c:v>
                </c:pt>
                <c:pt idx="3">
                  <c:v>Daug</c:v>
                </c:pt>
                <c:pt idx="4">
                  <c:v>Labai daug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34.9</c:v>
                </c:pt>
                <c:pt idx="1">
                  <c:v>4.8</c:v>
                </c:pt>
                <c:pt idx="2">
                  <c:v>12</c:v>
                </c:pt>
                <c:pt idx="3">
                  <c:v>22.9</c:v>
                </c:pt>
                <c:pt idx="4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B0-41A1-9751-DF2CDACC0B02}"/>
            </c:ext>
          </c:extLst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893100389975502E-2"/>
                  <c:y val="-4.9252665933855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37-4639-9274-A60B5006A5EA}"/>
                </c:ext>
              </c:extLst>
            </c:dLbl>
            <c:dLbl>
              <c:idx val="1"/>
              <c:layout>
                <c:manualLayout>
                  <c:x val="2.3914480311980402E-2"/>
                  <c:y val="-3.6939499450391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37-4639-9274-A60B5006A5EA}"/>
                </c:ext>
              </c:extLst>
            </c:dLbl>
            <c:dLbl>
              <c:idx val="2"/>
              <c:layout>
                <c:manualLayout>
                  <c:x val="2.8398445370476727E-2"/>
                  <c:y val="-3.078291620865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37-4639-9274-A60B5006A5EA}"/>
                </c:ext>
              </c:extLst>
            </c:dLbl>
            <c:dLbl>
              <c:idx val="3"/>
              <c:layout>
                <c:manualLayout>
                  <c:x val="2.0925170272982851E-2"/>
                  <c:y val="-3.0782916208659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37-4639-9274-A60B5006A5EA}"/>
                </c:ext>
              </c:extLst>
            </c:dLbl>
            <c:dLbl>
              <c:idx val="4"/>
              <c:layout>
                <c:manualLayout>
                  <c:x val="1.9430515253484076E-2"/>
                  <c:y val="-3.3861207829525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37-4639-9274-A60B5006A5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Mažai arba nieko</c:v>
                </c:pt>
                <c:pt idx="1">
                  <c:v>Gana mažai</c:v>
                </c:pt>
                <c:pt idx="2">
                  <c:v>Šiek tiek</c:v>
                </c:pt>
                <c:pt idx="3">
                  <c:v>Daug</c:v>
                </c:pt>
                <c:pt idx="4">
                  <c:v>Labai daug</c:v>
                </c:pt>
              </c:strCache>
            </c:strRef>
          </c:cat>
          <c:val>
            <c:numRef>
              <c:f>Sheet1!$B$3:$F$3</c:f>
              <c:numCache>
                <c:formatCode>0.0</c:formatCode>
                <c:ptCount val="5"/>
                <c:pt idx="0">
                  <c:v>31.3</c:v>
                </c:pt>
                <c:pt idx="1">
                  <c:v>4.3</c:v>
                </c:pt>
                <c:pt idx="2">
                  <c:v>19.100000000000001</c:v>
                </c:pt>
                <c:pt idx="3">
                  <c:v>20.9</c:v>
                </c:pt>
                <c:pt idx="4">
                  <c:v>24.3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44-4AC5-957D-5B2F7CDCD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006592"/>
        <c:axId val="103008128"/>
        <c:axId val="0"/>
      </c:bar3DChart>
      <c:catAx>
        <c:axId val="10300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008128"/>
        <c:crosses val="autoZero"/>
        <c:auto val="1"/>
        <c:lblAlgn val="ctr"/>
        <c:lblOffset val="100"/>
        <c:noMultiLvlLbl val="0"/>
      </c:catAx>
      <c:valAx>
        <c:axId val="103008128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t-LT"/>
                  <a:t>%</a:t>
                </a:r>
              </a:p>
            </c:rich>
          </c:tx>
          <c:layout>
            <c:manualLayout>
              <c:xMode val="edge"/>
              <c:yMode val="edge"/>
              <c:x val="1.0869565217391313E-3"/>
              <c:y val="0.431554524361949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006592"/>
        <c:crosses val="autoZero"/>
        <c:crossBetween val="between"/>
        <c:majorUnit val="10"/>
        <c:minorUnit val="1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85FFBC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3888888888888888E-2"/>
                  <c:y val="-2.7955923694136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FA-4AF6-912F-B1CC8739D517}"/>
                </c:ext>
              </c:extLst>
            </c:dLbl>
            <c:dLbl>
              <c:idx val="1"/>
              <c:layout>
                <c:manualLayout>
                  <c:x val="-1.0802469135802498E-2"/>
                  <c:y val="-4.0663161736925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FA-4AF6-912F-B1CC8739D517}"/>
                </c:ext>
              </c:extLst>
            </c:dLbl>
            <c:dLbl>
              <c:idx val="2"/>
              <c:layout>
                <c:manualLayout>
                  <c:x val="0"/>
                  <c:y val="-3.5580266519809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FA-4AF6-912F-B1CC8739D5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Lapas1!$A$2:$A$7</c:f>
              <c:strCache>
                <c:ptCount val="6"/>
                <c:pt idx="0">
                  <c:v>Niekada</c:v>
                </c:pt>
                <c:pt idx="1">
                  <c:v>Retai</c:v>
                </c:pt>
                <c:pt idx="2">
                  <c:v>Kartais</c:v>
                </c:pt>
                <c:pt idx="3">
                  <c:v>Gana dažnai</c:v>
                </c:pt>
                <c:pt idx="4">
                  <c:v>Dažnai</c:v>
                </c:pt>
                <c:pt idx="5">
                  <c:v>Labai dažnai</c:v>
                </c:pt>
              </c:strCache>
            </c:strRef>
          </c:cat>
          <c:val>
            <c:numRef>
              <c:f>Lapas1!$B$2:$B$7</c:f>
              <c:numCache>
                <c:formatCode>General</c:formatCode>
                <c:ptCount val="6"/>
                <c:pt idx="0">
                  <c:v>54</c:v>
                </c:pt>
                <c:pt idx="1">
                  <c:v>13.8</c:v>
                </c:pt>
                <c:pt idx="2">
                  <c:v>14.9</c:v>
                </c:pt>
                <c:pt idx="3">
                  <c:v>4.5999999999999996</c:v>
                </c:pt>
                <c:pt idx="4">
                  <c:v>1.1000000000000001</c:v>
                </c:pt>
                <c:pt idx="5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F2-4233-8894-40148E701912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320987654320986E-2"/>
                  <c:y val="-2.5414476085578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C8-448A-8E0A-CCCD9B9D92C9}"/>
                </c:ext>
              </c:extLst>
            </c:dLbl>
            <c:dLbl>
              <c:idx val="1"/>
              <c:layout>
                <c:manualLayout>
                  <c:x val="2.4691358024691301E-2"/>
                  <c:y val="-3.0497371302694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C8-448A-8E0A-CCCD9B9D92C9}"/>
                </c:ext>
              </c:extLst>
            </c:dLbl>
            <c:dLbl>
              <c:idx val="2"/>
              <c:layout>
                <c:manualLayout>
                  <c:x val="1.8518518518518462E-2"/>
                  <c:y val="-4.0663161736925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C8-448A-8E0A-CCCD9B9D92C9}"/>
                </c:ext>
              </c:extLst>
            </c:dLbl>
            <c:dLbl>
              <c:idx val="3"/>
              <c:layout>
                <c:manualLayout>
                  <c:x val="7.7160493827159362E-3"/>
                  <c:y val="-2.5414476085578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C8-448A-8E0A-CCCD9B9D92C9}"/>
                </c:ext>
              </c:extLst>
            </c:dLbl>
            <c:dLbl>
              <c:idx val="4"/>
              <c:layout>
                <c:manualLayout>
                  <c:x val="1.0802469135802356E-2"/>
                  <c:y val="-2.287302847702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C8-448A-8E0A-CCCD9B9D92C9}"/>
                </c:ext>
              </c:extLst>
            </c:dLbl>
            <c:dLbl>
              <c:idx val="5"/>
              <c:layout>
                <c:manualLayout>
                  <c:x val="1.3888888888888888E-2"/>
                  <c:y val="-1.77901332599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C8-448A-8E0A-CCCD9B9D92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Lapas1!$A$2:$A$7</c:f>
              <c:strCache>
                <c:ptCount val="6"/>
                <c:pt idx="0">
                  <c:v>Niekada</c:v>
                </c:pt>
                <c:pt idx="1">
                  <c:v>Retai</c:v>
                </c:pt>
                <c:pt idx="2">
                  <c:v>Kartais</c:v>
                </c:pt>
                <c:pt idx="3">
                  <c:v>Gana dažnai</c:v>
                </c:pt>
                <c:pt idx="4">
                  <c:v>Dažnai</c:v>
                </c:pt>
                <c:pt idx="5">
                  <c:v>Labai dažnai</c:v>
                </c:pt>
              </c:strCache>
            </c:strRef>
          </c:cat>
          <c:val>
            <c:numRef>
              <c:f>Lapas1!$C$2:$C$7</c:f>
              <c:numCache>
                <c:formatCode>General</c:formatCode>
                <c:ptCount val="6"/>
                <c:pt idx="0">
                  <c:v>69.099999999999994</c:v>
                </c:pt>
                <c:pt idx="1">
                  <c:v>13</c:v>
                </c:pt>
                <c:pt idx="2">
                  <c:v>8.9</c:v>
                </c:pt>
                <c:pt idx="3">
                  <c:v>0.8</c:v>
                </c:pt>
                <c:pt idx="4">
                  <c:v>2.4</c:v>
                </c:pt>
                <c:pt idx="5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F2-4233-8894-40148E7019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8670168"/>
        <c:axId val="388669840"/>
        <c:axId val="0"/>
      </c:bar3DChart>
      <c:catAx>
        <c:axId val="388670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669840"/>
        <c:crosses val="autoZero"/>
        <c:auto val="1"/>
        <c:lblAlgn val="ctr"/>
        <c:lblOffset val="100"/>
        <c:noMultiLvlLbl val="0"/>
      </c:catAx>
      <c:valAx>
        <c:axId val="38866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670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884976183532614E-2"/>
          <c:y val="2.3304211722455531E-2"/>
          <c:w val="0.93713971517449213"/>
          <c:h val="0.88491951878528397"/>
        </c:manualLayout>
      </c:layout>
      <c:lineChart>
        <c:grouping val="standar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76200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2334135316418782E-2"/>
                  <c:y val="-8.69870124877291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1F-465D-AE0D-4897687596EC}"/>
                </c:ext>
              </c:extLst>
            </c:dLbl>
            <c:dLbl>
              <c:idx val="1"/>
              <c:layout>
                <c:manualLayout>
                  <c:x val="-8.3835180324681631E-3"/>
                  <c:y val="-5.8926685878784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D81-4144-B9E1-DA513C0B4F7E}"/>
                </c:ext>
              </c:extLst>
            </c:dLbl>
            <c:dLbl>
              <c:idx val="2"/>
              <c:layout>
                <c:manualLayout>
                  <c:x val="-2.4490740740740799E-2"/>
                  <c:y val="7.57628818441512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81-4144-B9E1-DA513C0B4F7E}"/>
                </c:ext>
              </c:extLst>
            </c:dLbl>
            <c:dLbl>
              <c:idx val="3"/>
              <c:layout>
                <c:manualLayout>
                  <c:x val="-3.1531666180616313E-2"/>
                  <c:y val="-5.33146205569952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D81-4144-B9E1-DA513C0B4F7E}"/>
                </c:ext>
              </c:extLst>
            </c:dLbl>
            <c:dLbl>
              <c:idx val="4"/>
              <c:layout>
                <c:manualLayout>
                  <c:x val="-3.7704505686789153E-2"/>
                  <c:y val="3.9284457252522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81-4144-B9E1-DA513C0B4F7E}"/>
                </c:ext>
              </c:extLst>
            </c:dLbl>
            <c:dLbl>
              <c:idx val="5"/>
              <c:layout>
                <c:manualLayout>
                  <c:x val="-2.844524642752989E-2"/>
                  <c:y val="-6.17327185396788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81-4144-B9E1-DA513C0B4F7E}"/>
                </c:ext>
              </c:extLst>
            </c:dLbl>
            <c:dLbl>
              <c:idx val="6"/>
              <c:layout>
                <c:manualLayout>
                  <c:x val="-4.7261106250609825E-3"/>
                  <c:y val="2.8060326608944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AC-4586-97C6-5C91EDC06CEE}"/>
                </c:ext>
              </c:extLst>
            </c:dLbl>
            <c:spPr>
              <a:noFill/>
              <a:ln w="76200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Lapas1!$A$2:$A$8</c:f>
              <c:strCache>
                <c:ptCount val="7"/>
                <c:pt idx="0">
                  <c:v>2013 m.</c:v>
                </c:pt>
                <c:pt idx="1">
                  <c:v>2014 m.</c:v>
                </c:pt>
                <c:pt idx="2">
                  <c:v>2015 m.</c:v>
                </c:pt>
                <c:pt idx="3">
                  <c:v>2017 m.</c:v>
                </c:pt>
                <c:pt idx="4">
                  <c:v>2018 m.</c:v>
                </c:pt>
                <c:pt idx="5">
                  <c:v>2019 m.</c:v>
                </c:pt>
                <c:pt idx="6">
                  <c:v>2020 m.</c:v>
                </c:pt>
              </c:strCache>
            </c:strRef>
          </c:cat>
          <c:val>
            <c:numRef>
              <c:f>Lapas1!$B$2:$B$8</c:f>
              <c:numCache>
                <c:formatCode>General</c:formatCode>
                <c:ptCount val="7"/>
                <c:pt idx="0">
                  <c:v>29.3</c:v>
                </c:pt>
                <c:pt idx="1">
                  <c:v>18.100000000000001</c:v>
                </c:pt>
                <c:pt idx="2">
                  <c:v>6.5</c:v>
                </c:pt>
                <c:pt idx="3">
                  <c:v>17.7</c:v>
                </c:pt>
                <c:pt idx="4">
                  <c:v>11.3</c:v>
                </c:pt>
                <c:pt idx="5">
                  <c:v>11.6</c:v>
                </c:pt>
                <c:pt idx="6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1F-465D-AE0D-4897687596E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26761216"/>
        <c:axId val="326762200"/>
      </c:lineChart>
      <c:catAx>
        <c:axId val="32676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762200"/>
        <c:crosses val="autoZero"/>
        <c:auto val="1"/>
        <c:lblAlgn val="ctr"/>
        <c:lblOffset val="100"/>
        <c:noMultiLvlLbl val="0"/>
      </c:catAx>
      <c:valAx>
        <c:axId val="326762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761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84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r>
              <a:rPr lang="lt-LT"/>
              <a:t>Visų mokinių nuo 3 iki8 klasės procentas</a:t>
            </a:r>
          </a:p>
        </c:rich>
      </c:tx>
      <c:layout>
        <c:manualLayout>
          <c:xMode val="edge"/>
          <c:yMode val="edge"/>
          <c:x val="0.24126984126984138"/>
          <c:y val="4.3062200956937885E-2"/>
        </c:manualLayout>
      </c:layout>
      <c:overlay val="0"/>
      <c:spPr>
        <a:noFill/>
        <a:ln w="29910">
          <a:noFill/>
        </a:ln>
      </c:spPr>
    </c:title>
    <c:autoTitleDeleted val="0"/>
    <c:view3D>
      <c:rotX val="8"/>
      <c:rotY val="19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3175">
          <a:solidFill>
            <a:schemeClr val="tx1"/>
          </a:solidFill>
          <a:prstDash val="solid"/>
        </a:ln>
      </c:spPr>
    </c:sideWall>
    <c:backWall>
      <c:thickness val="0"/>
      <c:spPr>
        <a:noFill/>
        <a:ln w="3175">
          <a:solidFill>
            <a:schemeClr val="tx1"/>
          </a:solidFill>
          <a:prstDash val="solid"/>
        </a:ln>
      </c:spPr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6153856"/>
        <c:axId val="70098944"/>
        <c:axId val="118286976"/>
      </c:bar3DChart>
      <c:catAx>
        <c:axId val="1261538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354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t-LT"/>
                  <a:t>klasė</a:t>
                </a:r>
              </a:p>
            </c:rich>
          </c:tx>
          <c:layout>
            <c:manualLayout>
              <c:xMode val="edge"/>
              <c:yMode val="edge"/>
              <c:x val="0.77301587301587404"/>
              <c:y val="0.66985645933014415"/>
            </c:manualLayout>
          </c:layout>
          <c:overlay val="0"/>
          <c:spPr>
            <a:noFill/>
            <a:ln w="29910">
              <a:noFill/>
            </a:ln>
          </c:spPr>
        </c:title>
        <c:majorTickMark val="out"/>
        <c:minorTickMark val="none"/>
        <c:tickLblPos val="low"/>
        <c:spPr>
          <a:ln w="373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49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70098944"/>
        <c:crosses val="autoZero"/>
        <c:auto val="1"/>
        <c:lblAlgn val="ctr"/>
        <c:lblOffset val="100"/>
        <c:tickMarkSkip val="1"/>
        <c:noMultiLvlLbl val="0"/>
      </c:catAx>
      <c:valAx>
        <c:axId val="70098944"/>
        <c:scaling>
          <c:orientation val="minMax"/>
          <c:max val="50"/>
          <c:min val="0"/>
        </c:scaling>
        <c:delete val="0"/>
        <c:axPos val="l"/>
        <c:majorGridlines>
          <c:spPr>
            <a:ln w="3739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884" b="0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r>
                  <a:rPr lang="lt-LT"/>
                  <a:t>%</a:t>
                </a:r>
              </a:p>
            </c:rich>
          </c:tx>
          <c:layout>
            <c:manualLayout>
              <c:xMode val="edge"/>
              <c:yMode val="edge"/>
              <c:x val="1.5873015873015882E-3"/>
              <c:y val="0.40669856459330145"/>
            </c:manualLayout>
          </c:layout>
          <c:overlay val="0"/>
          <c:spPr>
            <a:noFill/>
            <a:ln w="29910">
              <a:noFill/>
            </a:ln>
          </c:spPr>
        </c:title>
        <c:majorTickMark val="out"/>
        <c:minorTickMark val="none"/>
        <c:tickLblPos val="nextTo"/>
        <c:spPr>
          <a:ln w="373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49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6153856"/>
        <c:crosses val="autoZero"/>
        <c:crossBetween val="between"/>
        <c:majorUnit val="10"/>
      </c:valAx>
      <c:serAx>
        <c:axId val="118286976"/>
        <c:scaling>
          <c:orientation val="minMax"/>
        </c:scaling>
        <c:delete val="1"/>
        <c:axPos val="b"/>
        <c:majorTickMark val="out"/>
        <c:minorTickMark val="none"/>
        <c:tickLblPos val="none"/>
        <c:crossAx val="70098944"/>
        <c:crosses val="autoZero"/>
      </c:serAx>
      <c:spPr>
        <a:noFill/>
        <a:ln w="2991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2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82681090989888"/>
          <c:y val="5.7836672661370964E-2"/>
          <c:w val="0.8720060039625227"/>
          <c:h val="0.845982390845461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1.4697441025071558E-3"/>
                  <c:y val="-2.7557701922008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D6-4D9D-9C8A-46796D66ED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Lapas1!$A$2:$A$9</c:f>
              <c:strCache>
                <c:ptCount val="8"/>
                <c:pt idx="0">
                  <c:v>3 klasė</c:v>
                </c:pt>
                <c:pt idx="1">
                  <c:v>4 klasė</c:v>
                </c:pt>
                <c:pt idx="2">
                  <c:v>5 klasė</c:v>
                </c:pt>
                <c:pt idx="3">
                  <c:v>6 klasė</c:v>
                </c:pt>
                <c:pt idx="4">
                  <c:v>7 klasė</c:v>
                </c:pt>
                <c:pt idx="5">
                  <c:v>8 klasė</c:v>
                </c:pt>
                <c:pt idx="6">
                  <c:v>9 klasė</c:v>
                </c:pt>
                <c:pt idx="7">
                  <c:v>10 klasė</c:v>
                </c:pt>
              </c:strCache>
            </c:strRef>
          </c:cat>
          <c:val>
            <c:numRef>
              <c:f>Lapas1!$B$2:$B$9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23.5</c:v>
                </c:pt>
                <c:pt idx="4">
                  <c:v>10.5</c:v>
                </c:pt>
                <c:pt idx="5">
                  <c:v>5.6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C73-4773-B37C-34FA73B28A63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Stulpelis1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4985649742621189E-2"/>
                  <c:y val="-2.7557701922009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D6-4D9D-9C8A-46796D66EDE5}"/>
                </c:ext>
              </c:extLst>
            </c:dLbl>
            <c:dLbl>
              <c:idx val="1"/>
              <c:layout>
                <c:manualLayout>
                  <c:x val="2.4985649742621137E-2"/>
                  <c:y val="-3.5825012498611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9E-48C2-B58B-EDF2251455E1}"/>
                </c:ext>
              </c:extLst>
            </c:dLbl>
            <c:dLbl>
              <c:idx val="2"/>
              <c:layout>
                <c:manualLayout>
                  <c:x val="2.2046161537606881E-2"/>
                  <c:y val="-2.2046161537606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C73-4773-B37C-34FA73B28A63}"/>
                </c:ext>
              </c:extLst>
            </c:dLbl>
            <c:dLbl>
              <c:idx val="3"/>
              <c:layout>
                <c:manualLayout>
                  <c:x val="1.4697441025071289E-2"/>
                  <c:y val="-1.9290391345406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D6-4D9D-9C8A-46796D66EDE5}"/>
                </c:ext>
              </c:extLst>
            </c:dLbl>
            <c:dLbl>
              <c:idx val="4"/>
              <c:layout>
                <c:manualLayout>
                  <c:x val="1.4697441025071289E-2"/>
                  <c:y val="-1.3778850961004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9E-48C2-B58B-EDF2251455E1}"/>
                </c:ext>
              </c:extLst>
            </c:dLbl>
            <c:dLbl>
              <c:idx val="5"/>
              <c:layout>
                <c:manualLayout>
                  <c:x val="2.351590564011408E-2"/>
                  <c:y val="-2.2046161537606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C73-4773-B37C-34FA73B28A63}"/>
                </c:ext>
              </c:extLst>
            </c:dLbl>
            <c:dLbl>
              <c:idx val="6"/>
              <c:layout>
                <c:manualLayout>
                  <c:x val="1.3227754786505095E-2"/>
                  <c:y val="-4.1336552883013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716100988779022E-2"/>
                      <c:h val="5.5363423161315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49E-48C2-B58B-EDF2251455E1}"/>
                </c:ext>
              </c:extLst>
            </c:dLbl>
            <c:dLbl>
              <c:idx val="7"/>
              <c:layout>
                <c:manualLayout>
                  <c:x val="1.7636929230085439E-2"/>
                  <c:y val="-2.48019317298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9E-48C2-B58B-EDF2251455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Lapas1!$A$2:$A$9</c:f>
              <c:strCache>
                <c:ptCount val="8"/>
                <c:pt idx="0">
                  <c:v>3 klasė</c:v>
                </c:pt>
                <c:pt idx="1">
                  <c:v>4 klasė</c:v>
                </c:pt>
                <c:pt idx="2">
                  <c:v>5 klasė</c:v>
                </c:pt>
                <c:pt idx="3">
                  <c:v>6 klasė</c:v>
                </c:pt>
                <c:pt idx="4">
                  <c:v>7 klasė</c:v>
                </c:pt>
                <c:pt idx="5">
                  <c:v>8 klasė</c:v>
                </c:pt>
                <c:pt idx="6">
                  <c:v>9 klasė</c:v>
                </c:pt>
                <c:pt idx="7">
                  <c:v>10 klasė</c:v>
                </c:pt>
              </c:strCache>
            </c:strRef>
          </c:cat>
          <c:val>
            <c:numRef>
              <c:f>Lapas1!$C$2:$C$9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F-5C73-4773-B37C-34FA73B28A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4615424"/>
        <c:axId val="74629504"/>
        <c:axId val="0"/>
      </c:bar3DChart>
      <c:catAx>
        <c:axId val="74615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4629504"/>
        <c:crosses val="autoZero"/>
        <c:auto val="1"/>
        <c:lblAlgn val="ctr"/>
        <c:lblOffset val="100"/>
        <c:noMultiLvlLbl val="0"/>
      </c:catAx>
      <c:valAx>
        <c:axId val="74629504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lt-LT"/>
                  <a:t>%</a:t>
                </a:r>
              </a:p>
            </c:rich>
          </c:tx>
          <c:layout>
            <c:manualLayout>
              <c:xMode val="edge"/>
              <c:yMode val="edge"/>
              <c:x val="9.7997213272599422E-3"/>
              <c:y val="0.4542542148094658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615424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3635475687886518"/>
          <c:y val="1.8802164342850791E-3"/>
          <c:w val="0.1313108728659779"/>
          <c:h val="0.2797393171592045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6"/>
      <c:hPercent val="60"/>
      <c:rotY val="11"/>
      <c:depthPercent val="7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5059628102263867E-2"/>
          <c:y val="0.14940034287596982"/>
          <c:w val="0.90289210763417771"/>
          <c:h val="0.72572052079899163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85FFBC"/>
            </a:solidFill>
            <a:ln w="15267">
              <a:solidFill>
                <a:srgbClr val="F4AA9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4AA90"/>
              </a:solidFill>
              <a:ln w="15267">
                <a:solidFill>
                  <a:srgbClr val="F4AA9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A499-4CEF-915C-FF6E89656C1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5267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A499-4CEF-915C-FF6E89656C14}"/>
              </c:ext>
            </c:extLst>
          </c:dPt>
          <c:dPt>
            <c:idx val="2"/>
            <c:invertIfNegative val="0"/>
            <c:bubble3D val="0"/>
            <c:spPr>
              <a:solidFill>
                <a:srgbClr val="85FFBC"/>
              </a:solidFill>
              <a:ln w="15267">
                <a:solidFill>
                  <a:srgbClr val="85FFBC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A499-4CEF-915C-FF6E89656C14}"/>
              </c:ext>
            </c:extLst>
          </c:dPt>
          <c:dLbls>
            <c:dLbl>
              <c:idx val="0"/>
              <c:layout>
                <c:manualLayout>
                  <c:x val="-4.4809559372666168E-3"/>
                  <c:y val="-5.5684460569576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99-4CEF-915C-FF6E89656C14}"/>
                </c:ext>
              </c:extLst>
            </c:dLbl>
            <c:dLbl>
              <c:idx val="1"/>
              <c:layout>
                <c:manualLayout>
                  <c:x val="6.5686620157192049E-3"/>
                  <c:y val="-1.5909845877021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99-4CEF-915C-FF6E89656C14}"/>
                </c:ext>
              </c:extLst>
            </c:dLbl>
            <c:dLbl>
              <c:idx val="2"/>
              <c:layout>
                <c:manualLayout>
                  <c:x val="-4.0475440077207148E-3"/>
                  <c:y val="-1.0606563918014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99-4CEF-915C-FF6E89656C14}"/>
                </c:ext>
              </c:extLst>
            </c:dLbl>
            <c:spPr>
              <a:noFill/>
              <a:ln w="30535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Mergaitės</c:v>
                </c:pt>
                <c:pt idx="1">
                  <c:v>Berniukai</c:v>
                </c:pt>
                <c:pt idx="2">
                  <c:v>Visi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</c:v>
                </c:pt>
                <c:pt idx="1">
                  <c:v>7.9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99-4CEF-915C-FF6E89656C14}"/>
            </c:ext>
          </c:extLst>
        </c:ser>
        <c:ser>
          <c:idx val="0"/>
          <c:order val="1"/>
          <c:tx>
            <c:strRef>
              <c:f>Sheet1!$A$4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7-2E99-44EE-BD41-587048FE3488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8-2E99-44EE-BD41-587048FE3488}"/>
              </c:ext>
            </c:extLst>
          </c:dPt>
          <c:dLbls>
            <c:dLbl>
              <c:idx val="2"/>
              <c:layout>
                <c:manualLayout>
                  <c:x val="1.5546931478652293E-2"/>
                  <c:y val="-7.95492293851104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99-44EE-BD41-587048FE34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Sheet1!$B$1:$D$1</c:f>
              <c:strCache>
                <c:ptCount val="3"/>
                <c:pt idx="0">
                  <c:v>Mergaitės</c:v>
                </c:pt>
                <c:pt idx="1">
                  <c:v>Berniukai</c:v>
                </c:pt>
                <c:pt idx="2">
                  <c:v>Visi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3.2</c:v>
                </c:pt>
                <c:pt idx="1">
                  <c:v>0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E99-44EE-BD41-587048FE3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4168192"/>
        <c:axId val="94169728"/>
        <c:axId val="0"/>
      </c:bar3DChart>
      <c:catAx>
        <c:axId val="9416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8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23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94169728"/>
        <c:crosses val="autoZero"/>
        <c:auto val="1"/>
        <c:lblAlgn val="ctr"/>
        <c:lblOffset val="100"/>
        <c:noMultiLvlLbl val="0"/>
      </c:catAx>
      <c:valAx>
        <c:axId val="94169728"/>
        <c:scaling>
          <c:orientation val="minMax"/>
          <c:max val="30"/>
        </c:scaling>
        <c:delete val="0"/>
        <c:axPos val="l"/>
        <c:majorGridlines>
          <c:spPr>
            <a:ln w="3817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164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lt-LT"/>
                  <a:t>%</a:t>
                </a:r>
              </a:p>
            </c:rich>
          </c:tx>
          <c:layout>
            <c:manualLayout>
              <c:xMode val="edge"/>
              <c:yMode val="edge"/>
              <c:x val="2.2222222222222233E-2"/>
              <c:y val="0.48681055155875314"/>
            </c:manualLayout>
          </c:layout>
          <c:overlay val="0"/>
          <c:spPr>
            <a:noFill/>
            <a:ln w="30535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8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83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94168192"/>
        <c:crosses val="autoZero"/>
        <c:crossBetween val="between"/>
        <c:majorUnit val="10"/>
        <c:minorUnit val="5"/>
      </c:valAx>
      <c:spPr>
        <a:noFill/>
        <a:ln w="3053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85FFBC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802469135802469E-2"/>
                  <c:y val="-3.8121714128367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98-40A5-A8AE-BF488C6A9DF9}"/>
                </c:ext>
              </c:extLst>
            </c:dLbl>
            <c:dLbl>
              <c:idx val="1"/>
              <c:layout>
                <c:manualLayout>
                  <c:x val="-1.5432098765432098E-3"/>
                  <c:y val="-3.3038818911251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98-40A5-A8AE-BF488C6A9DF9}"/>
                </c:ext>
              </c:extLst>
            </c:dLbl>
            <c:dLbl>
              <c:idx val="2"/>
              <c:layout>
                <c:manualLayout>
                  <c:x val="6.1728395061727264E-3"/>
                  <c:y val="-2.7955923694136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27-433C-A189-DE05E02BD6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Ne, jie nekalbėjo su manim apie tai</c:v>
                </c:pt>
                <c:pt idx="1">
                  <c:v>Taip, jie kartą kalbėjo su manim apie tai</c:v>
                </c:pt>
                <c:pt idx="2">
                  <c:v>Taip, jie kalbėjo su manim apie tai keletą kartų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0</c:v>
                </c:pt>
                <c:pt idx="1">
                  <c:v>66.7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98-40A5-A8AE-BF488C6A9DF9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061728395061727E-2"/>
                  <c:y val="-3.8121714128367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98-40A5-A8AE-BF488C6A9DF9}"/>
                </c:ext>
              </c:extLst>
            </c:dLbl>
            <c:dLbl>
              <c:idx val="1"/>
              <c:layout>
                <c:manualLayout>
                  <c:x val="1.3888888888888888E-2"/>
                  <c:y val="-5.082895217115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98-40A5-A8AE-BF488C6A9DF9}"/>
                </c:ext>
              </c:extLst>
            </c:dLbl>
            <c:dLbl>
              <c:idx val="2"/>
              <c:layout>
                <c:manualLayout>
                  <c:x val="1.3888888888888888E-2"/>
                  <c:y val="-3.5580266519809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98-40A5-A8AE-BF488C6A9D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Ne, jie nekalbėjo su manim apie tai</c:v>
                </c:pt>
                <c:pt idx="1">
                  <c:v>Taip, jie kartą kalbėjo su manim apie tai</c:v>
                </c:pt>
                <c:pt idx="2">
                  <c:v>Taip, jie kalbėjo su manim apie tai keletą kartų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50</c:v>
                </c:pt>
                <c:pt idx="1">
                  <c:v>50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98-40A5-A8AE-BF488C6A9D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8344576"/>
        <c:axId val="368351136"/>
        <c:axId val="0"/>
      </c:bar3DChart>
      <c:catAx>
        <c:axId val="36834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8351136"/>
        <c:crosses val="autoZero"/>
        <c:auto val="1"/>
        <c:lblAlgn val="ctr"/>
        <c:lblOffset val="100"/>
        <c:noMultiLvlLbl val="0"/>
      </c:catAx>
      <c:valAx>
        <c:axId val="36835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8344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spPr>
            <a:solidFill>
              <a:srgbClr val="85FFBC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5FFBC"/>
              </a:solidFill>
              <a:effectLst>
                <a:outerShdw blurRad="50800" dist="50800" dir="5400000" algn="ctr" rotWithShape="0">
                  <a:srgbClr val="FF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815-46D7-A397-5B4A2E9BDAFA}"/>
              </c:ext>
            </c:extLst>
          </c:dPt>
          <c:dLbls>
            <c:dLbl>
              <c:idx val="0"/>
              <c:layout>
                <c:manualLayout>
                  <c:x val="1.6974081416053968E-2"/>
                  <c:y val="-3.3464049532063236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15-46D7-A397-5B4A2E9BDAFA}"/>
                </c:ext>
              </c:extLst>
            </c:dLbl>
            <c:dLbl>
              <c:idx val="1"/>
              <c:layout>
                <c:manualLayout>
                  <c:x val="2.4270969785083994E-3"/>
                  <c:y val="-2.2338834659963981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15-46D7-A397-5B4A2E9BDAFA}"/>
                </c:ext>
              </c:extLst>
            </c:dLbl>
            <c:dLbl>
              <c:idx val="2"/>
              <c:layout>
                <c:manualLayout>
                  <c:x val="-4.2367098993795796E-4"/>
                  <c:y val="-2.4796742777526779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15-46D7-A397-5B4A2E9BDAFA}"/>
                </c:ext>
              </c:extLst>
            </c:dLbl>
            <c:dLbl>
              <c:idx val="3"/>
              <c:layout>
                <c:manualLayout>
                  <c:x val="2.4587571321502091E-2"/>
                  <c:y val="-3.6044855431966179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15-46D7-A397-5B4A2E9BDAFA}"/>
                </c:ext>
              </c:extLst>
            </c:dLbl>
            <c:dLbl>
              <c:idx val="4"/>
              <c:layout>
                <c:manualLayout>
                  <c:x val="2.7661017736689872E-2"/>
                  <c:y val="-1.6636087122445967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15-46D7-A397-5B4A2E9BDAFA}"/>
                </c:ext>
              </c:extLst>
            </c:dLbl>
            <c:spPr>
              <a:noFill/>
              <a:ln w="2662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Lapas1!$A$2:$A$6</c:f>
              <c:strCache>
                <c:ptCount val="5"/>
                <c:pt idx="0">
                  <c:v>Tai mano klasės draugas </c:v>
                </c:pt>
                <c:pt idx="1">
                  <c:v>Tai vaikas(-ai) iš paralelinių klasių</c:v>
                </c:pt>
                <c:pt idx="2">
                  <c:v>Tai vyresnis(-i) mokinys(-iai)</c:v>
                </c:pt>
                <c:pt idx="3">
                  <c:v>Tai jaunesnis(-i) mokinys(-iai)</c:v>
                </c:pt>
                <c:pt idx="4">
                  <c:v>Tai mokiniai iš įvairių klasių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5-F815-46D7-A397-5B4A2E9BDAFA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0475319926873858E-2"/>
                  <c:y val="-1.5691404034708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32-4CC3-B369-FB94DB94A5C2}"/>
                </c:ext>
              </c:extLst>
            </c:dLbl>
            <c:dLbl>
              <c:idx val="1"/>
              <c:layout>
                <c:manualLayout>
                  <c:x val="1.3162705667276051E-2"/>
                  <c:y val="-1.5691404034708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32-4CC3-B369-FB94DB94A5C2}"/>
                </c:ext>
              </c:extLst>
            </c:dLbl>
            <c:dLbl>
              <c:idx val="2"/>
              <c:layout>
                <c:manualLayout>
                  <c:x val="4.8263311692985256E-2"/>
                  <c:y val="-4.18436411305883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808043875685549E-2"/>
                      <c:h val="5.36907541387622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632-4CC3-B369-FB94DB94A5C2}"/>
                </c:ext>
              </c:extLst>
            </c:dLbl>
            <c:dLbl>
              <c:idx val="3"/>
              <c:layout>
                <c:manualLayout>
                  <c:x val="2.0475377506513695E-2"/>
                  <c:y val="-2.09217690843098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332723948811695E-2"/>
                      <c:h val="6.15364561561166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7632-4CC3-B369-FB94DB94A5C2}"/>
                </c:ext>
              </c:extLst>
            </c:dLbl>
            <c:dLbl>
              <c:idx val="4"/>
              <c:layout>
                <c:manualLayout>
                  <c:x val="2.0475319926873643E-2"/>
                  <c:y val="-1.5691404034708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32-4CC3-B369-FB94DB94A5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Lapas1!$A$2:$A$6</c:f>
              <c:strCache>
                <c:ptCount val="5"/>
                <c:pt idx="0">
                  <c:v>Tai mano klasės draugas </c:v>
                </c:pt>
                <c:pt idx="1">
                  <c:v>Tai vaikas(-ai) iš paralelinių klasių</c:v>
                </c:pt>
                <c:pt idx="2">
                  <c:v>Tai vyresnis(-i) mokinys(-iai)</c:v>
                </c:pt>
                <c:pt idx="3">
                  <c:v>Tai jaunesnis(-i) mokinys(-iai)</c:v>
                </c:pt>
                <c:pt idx="4">
                  <c:v>Tai mokiniai iš įvairių klasių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26.3</c:v>
                </c:pt>
                <c:pt idx="1">
                  <c:v>0</c:v>
                </c:pt>
                <c:pt idx="2">
                  <c:v>10.5</c:v>
                </c:pt>
                <c:pt idx="3">
                  <c:v>0</c:v>
                </c:pt>
                <c:pt idx="4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32-4CC3-B369-FB94DB94A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429952"/>
        <c:axId val="94431488"/>
        <c:axId val="0"/>
      </c:bar3DChart>
      <c:catAx>
        <c:axId val="944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67"/>
            </a:pPr>
            <a:endParaRPr lang="en-US"/>
          </a:p>
        </c:txPr>
        <c:crossAx val="94431488"/>
        <c:crosses val="autoZero"/>
        <c:auto val="1"/>
        <c:lblAlgn val="ctr"/>
        <c:lblOffset val="100"/>
        <c:noMultiLvlLbl val="0"/>
      </c:catAx>
      <c:valAx>
        <c:axId val="94431488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9.7472883640137356E-3"/>
              <c:y val="0.35815997080210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4429952"/>
        <c:crosses val="autoZero"/>
        <c:crossBetween val="between"/>
      </c:valAx>
      <c:spPr>
        <a:noFill/>
        <a:ln w="26624">
          <a:noFill/>
        </a:ln>
      </c:spPr>
    </c:plotArea>
    <c:legend>
      <c:legendPos val="t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87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5884976183532614E-2"/>
          <c:y val="3.6355508097412288E-2"/>
          <c:w val="0.93713971517449213"/>
          <c:h val="0.7569693697530113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spPr>
            <a:solidFill>
              <a:srgbClr val="85FFBC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Dažniausiai viena mergaitė</c:v>
                </c:pt>
                <c:pt idx="1">
                  <c:v>Kelios mergaitės</c:v>
                </c:pt>
                <c:pt idx="2">
                  <c:v>Dažniausiai vienas berniukas</c:v>
                </c:pt>
                <c:pt idx="3">
                  <c:v>Keli berniukai</c:v>
                </c:pt>
                <c:pt idx="4">
                  <c:v>Ir berniukai, ir mergaitės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DBF2-4549-A147-82066CE5CEE2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518518518518517E-2"/>
                  <c:y val="-2.795592369413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BF2-4549-A147-82066CE5CEE2}"/>
                </c:ext>
              </c:extLst>
            </c:dLbl>
            <c:dLbl>
              <c:idx val="1"/>
              <c:layout>
                <c:manualLayout>
                  <c:x val="2.1604938271604937E-2"/>
                  <c:y val="-2.7955923694136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F2-4549-A147-82066CE5CEE2}"/>
                </c:ext>
              </c:extLst>
            </c:dLbl>
            <c:dLbl>
              <c:idx val="2"/>
              <c:layout>
                <c:manualLayout>
                  <c:x val="2.3148148148148147E-2"/>
                  <c:y val="-2.287302847702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F2-4549-A147-82066CE5CEE2}"/>
                </c:ext>
              </c:extLst>
            </c:dLbl>
            <c:dLbl>
              <c:idx val="3"/>
              <c:layout>
                <c:manualLayout>
                  <c:x val="2.6234567901234566E-2"/>
                  <c:y val="-1.77901332599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F2-4549-A147-82066CE5CEE2}"/>
                </c:ext>
              </c:extLst>
            </c:dLbl>
            <c:dLbl>
              <c:idx val="4"/>
              <c:layout>
                <c:manualLayout>
                  <c:x val="3.2407407407407406E-2"/>
                  <c:y val="-2.795592369413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F2-4549-A147-82066CE5CE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Dažniausiai viena mergaitė</c:v>
                </c:pt>
                <c:pt idx="1">
                  <c:v>Kelios mergaitės</c:v>
                </c:pt>
                <c:pt idx="2">
                  <c:v>Dažniausiai vienas berniukas</c:v>
                </c:pt>
                <c:pt idx="3">
                  <c:v>Keli berniukai</c:v>
                </c:pt>
                <c:pt idx="4">
                  <c:v>Ir berniukai, ir mergaitės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0</c:v>
                </c:pt>
                <c:pt idx="1">
                  <c:v>10.5</c:v>
                </c:pt>
                <c:pt idx="2">
                  <c:v>21.1</c:v>
                </c:pt>
                <c:pt idx="3">
                  <c:v>5.3</c:v>
                </c:pt>
                <c:pt idx="4">
                  <c:v>21.1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F2-4549-A147-82066CE5CE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6036600"/>
        <c:axId val="546036928"/>
        <c:axId val="0"/>
      </c:bar3DChart>
      <c:catAx>
        <c:axId val="546036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036928"/>
        <c:crosses val="autoZero"/>
        <c:auto val="1"/>
        <c:lblAlgn val="ctr"/>
        <c:lblOffset val="100"/>
        <c:noMultiLvlLbl val="0"/>
      </c:catAx>
      <c:valAx>
        <c:axId val="54603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036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356" cy="46216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8043" y="0"/>
            <a:ext cx="3016746" cy="46216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1952"/>
            <a:ext cx="2939356" cy="462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8043" y="9471952"/>
            <a:ext cx="3016746" cy="462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058D244C-76AD-43F7-B041-13F09799C41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6947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098" cy="49835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903" y="1"/>
            <a:ext cx="2972097" cy="49835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3638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805" y="4725286"/>
            <a:ext cx="5030391" cy="44752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925"/>
            <a:ext cx="2972098" cy="498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903" y="9448925"/>
            <a:ext cx="2972097" cy="498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CEA92B7-BD26-4C37-8523-C79DFF7DC56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018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Plassholder for notat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nb-NO" altLang="lt-LT">
              <a:latin typeface="Times New Roman" pitchFamily="18" charset="0"/>
            </a:endParaRPr>
          </a:p>
        </p:txBody>
      </p:sp>
      <p:sp>
        <p:nvSpPr>
          <p:cNvPr id="1843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3CC48F-79F3-4E18-A0E6-4F583E7821C6}" type="slidenum">
              <a:rPr lang="nb-NO" altLang="lt-LT" smtClean="0">
                <a:latin typeface="Times New Roman" pitchFamily="18" charset="0"/>
              </a:rPr>
              <a:pPr/>
              <a:t>1</a:t>
            </a:fld>
            <a:endParaRPr lang="nb-NO" altLang="lt-L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Plassholder for notat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nb-NO" altLang="lt-LT">
              <a:latin typeface="Times New Roman" panose="02020603050405020304" pitchFamily="18" charset="0"/>
            </a:endParaRPr>
          </a:p>
        </p:txBody>
      </p:sp>
      <p:sp>
        <p:nvSpPr>
          <p:cNvPr id="2662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81FC47B-D85E-432D-BA1C-37D65E9BCA52}" type="slidenum">
              <a:rPr lang="nb-NO" altLang="lt-LT" sz="1200" smtClean="0"/>
              <a:pPr/>
              <a:t>4</a:t>
            </a:fld>
            <a:endParaRPr lang="nb-NO" altLang="lt-LT" sz="1200"/>
          </a:p>
        </p:txBody>
      </p:sp>
    </p:spTree>
    <p:extLst>
      <p:ext uri="{BB962C8B-B14F-4D97-AF65-F5344CB8AC3E}">
        <p14:creationId xmlns:p14="http://schemas.microsoft.com/office/powerpoint/2010/main" val="2483056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Plassholder for notat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nb-NO" altLang="lt-LT">
              <a:latin typeface="Times New Roman" pitchFamily="18" charset="0"/>
            </a:endParaRPr>
          </a:p>
        </p:txBody>
      </p:sp>
      <p:sp>
        <p:nvSpPr>
          <p:cNvPr id="2048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F2C73B-EDAF-4A24-860B-AE39B489EB29}" type="slidenum">
              <a:rPr lang="nb-NO" altLang="lt-LT" smtClean="0">
                <a:latin typeface="Times New Roman" pitchFamily="18" charset="0"/>
              </a:rPr>
              <a:pPr/>
              <a:t>6</a:t>
            </a:fld>
            <a:endParaRPr lang="nb-NO" altLang="lt-LT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860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Plassholder for notat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nb-NO" altLang="lt-LT">
              <a:latin typeface="Times New Roman" pitchFamily="18" charset="0"/>
            </a:endParaRPr>
          </a:p>
        </p:txBody>
      </p:sp>
      <p:sp>
        <p:nvSpPr>
          <p:cNvPr id="2253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D856F5-7BFF-4782-B1E0-73211ADAA562}" type="slidenum">
              <a:rPr lang="nb-NO" altLang="lt-LT" smtClean="0">
                <a:latin typeface="Times New Roman" pitchFamily="18" charset="0"/>
              </a:rPr>
              <a:pPr/>
              <a:t>7</a:t>
            </a:fld>
            <a:endParaRPr lang="nb-NO" altLang="lt-L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Plassholder for notat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nb-NO" altLang="lt-LT">
              <a:latin typeface="Times New Roman" pitchFamily="18" charset="0"/>
            </a:endParaRPr>
          </a:p>
        </p:txBody>
      </p:sp>
      <p:sp>
        <p:nvSpPr>
          <p:cNvPr id="2458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BFF33-66D7-4D8A-B110-DC38FBC16DF3}" type="slidenum">
              <a:rPr lang="nb-NO" altLang="lt-LT" smtClean="0">
                <a:latin typeface="Times New Roman" pitchFamily="18" charset="0"/>
              </a:rPr>
              <a:pPr/>
              <a:t>13</a:t>
            </a:fld>
            <a:endParaRPr lang="nb-NO" altLang="lt-L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Plassholder for notat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nb-NO" altLang="lt-LT">
              <a:latin typeface="Times New Roman" pitchFamily="18" charset="0"/>
            </a:endParaRPr>
          </a:p>
        </p:txBody>
      </p:sp>
      <p:sp>
        <p:nvSpPr>
          <p:cNvPr id="25604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A994D6-CFAF-4281-B8E5-0E03A5DF0A5B}" type="slidenum">
              <a:rPr lang="nb-NO" altLang="lt-LT" smtClean="0">
                <a:latin typeface="Times New Roman" pitchFamily="18" charset="0"/>
              </a:rPr>
              <a:pPr/>
              <a:t>14</a:t>
            </a:fld>
            <a:endParaRPr lang="nb-NO" altLang="lt-L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Plassholder for notat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nb-NO" altLang="lt-LT">
              <a:latin typeface="Times New Roman" pitchFamily="18" charset="0"/>
            </a:endParaRPr>
          </a:p>
        </p:txBody>
      </p:sp>
      <p:sp>
        <p:nvSpPr>
          <p:cNvPr id="2662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3322C4-E519-4535-BB7B-5E9462541A41}" type="slidenum">
              <a:rPr lang="nb-NO" altLang="lt-LT" smtClean="0">
                <a:latin typeface="Times New Roman" pitchFamily="18" charset="0"/>
              </a:rPr>
              <a:pPr/>
              <a:t>15</a:t>
            </a:fld>
            <a:endParaRPr lang="nb-NO" altLang="lt-L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Plassholder for notat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nb-NO" altLang="lt-LT">
              <a:latin typeface="Times New Roman" pitchFamily="18" charset="0"/>
            </a:endParaRPr>
          </a:p>
        </p:txBody>
      </p:sp>
      <p:sp>
        <p:nvSpPr>
          <p:cNvPr id="2765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B625A-6898-41EA-9F09-BD7B092260F3}" type="slidenum">
              <a:rPr lang="nb-NO" altLang="lt-LT" smtClean="0">
                <a:latin typeface="Times New Roman" pitchFamily="18" charset="0"/>
              </a:rPr>
              <a:pPr/>
              <a:t>16</a:t>
            </a:fld>
            <a:endParaRPr lang="nb-NO" altLang="lt-LT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Plassholder for notat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nb-NO" altLang="lt-LT">
              <a:latin typeface="Times New Roman" pitchFamily="18" charset="0"/>
            </a:endParaRPr>
          </a:p>
        </p:txBody>
      </p:sp>
      <p:sp>
        <p:nvSpPr>
          <p:cNvPr id="2867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589A0-2B73-4F4B-92DB-76C08417995A}" type="slidenum">
              <a:rPr lang="nb-NO" altLang="lt-LT" smtClean="0">
                <a:latin typeface="Times New Roman" pitchFamily="18" charset="0"/>
              </a:rPr>
              <a:pPr/>
              <a:t>17</a:t>
            </a:fld>
            <a:endParaRPr lang="nb-NO" altLang="lt-LT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233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F9C2-93AE-44C0-B634-5F4CCB45863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DB6EF-1C53-4168-B53A-D83E57CA959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55865-271A-4CF2-91CF-64981AA1551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tel, diagram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iagram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EA6C0-48AD-4DF9-A4A5-6CF26F977FF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85767-98C0-4A60-BA98-35167DDBAED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F2FC3-E0DB-47F8-AC24-1D52EFA9740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7F8A-D3F1-473F-971F-F962D8B683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8223A-83A9-42A2-B40A-12253CA4A78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EAD20-9826-4C09-BAD0-4D2A26DEFA1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82C0A-2890-42C9-9E95-C4C75161A68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47F97-84D3-4692-BAF2-0ECC1D2EF8E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F4B96-38FB-4E5D-949D-97F95C7F5F6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BEC9A-AAA1-4555-B329-2DDE6371C30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avadinimo vietos rezervavimo ženkla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/>
              <a:t>Spustelėję redag. ruoš. pavad. stilių</a:t>
            </a:r>
          </a:p>
        </p:txBody>
      </p:sp>
      <p:sp>
        <p:nvSpPr>
          <p:cNvPr id="1027" name="Teksto vietos rezervavimo ženklas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/>
              <a:t>Spustelėję redag. ruoš. teksto stilių</a:t>
            </a:r>
          </a:p>
          <a:p>
            <a:pPr lvl="1"/>
            <a:r>
              <a:rPr lang="lt-LT" altLang="lt-LT"/>
              <a:t>Antras lygmuo</a:t>
            </a:r>
          </a:p>
          <a:p>
            <a:pPr lvl="2"/>
            <a:r>
              <a:rPr lang="lt-LT" altLang="lt-LT"/>
              <a:t>Trečias lygmuo</a:t>
            </a:r>
          </a:p>
          <a:p>
            <a:pPr lvl="3"/>
            <a:r>
              <a:rPr lang="lt-LT" altLang="lt-LT"/>
              <a:t>Ketvirtas lygmuo</a:t>
            </a:r>
          </a:p>
          <a:p>
            <a:pPr lvl="4"/>
            <a:r>
              <a:rPr lang="lt-LT" alt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7CE513D-2BF0-473A-AD1E-B1CD7EBF2BE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transition>
    <p:fade thruBlk="1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1772816"/>
            <a:ext cx="914400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kumimoji="1" lang="lt-LT" sz="54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Raseinių rajono Šiluvos gimnazija</a:t>
            </a:r>
            <a:endParaRPr kumimoji="1" lang="nb-NO" sz="5400" b="1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  <a:p>
            <a:pPr algn="ctr">
              <a:defRPr/>
            </a:pPr>
            <a:r>
              <a:rPr kumimoji="1" lang="lt-LT" sz="5400" b="1" dirty="0">
                <a:solidFill>
                  <a:schemeClr val="hlink"/>
                </a:solidFill>
                <a:latin typeface="Arial" charset="0"/>
              </a:rPr>
              <a:t>Klasės nuo</a:t>
            </a:r>
            <a:r>
              <a:rPr kumimoji="1" lang="nb-NO" sz="5400" b="1" dirty="0">
                <a:solidFill>
                  <a:schemeClr val="hlink"/>
                </a:solidFill>
              </a:rPr>
              <a:t> 3 </a:t>
            </a:r>
            <a:r>
              <a:rPr kumimoji="1" lang="lt-LT" sz="5400" b="1" dirty="0">
                <a:solidFill>
                  <a:schemeClr val="hlink"/>
                </a:solidFill>
                <a:latin typeface="Arial" charset="0"/>
              </a:rPr>
              <a:t>iki</a:t>
            </a:r>
            <a:r>
              <a:rPr kumimoji="1" lang="nb-NO" sz="5400" b="1" dirty="0">
                <a:solidFill>
                  <a:schemeClr val="hlink"/>
                </a:solidFill>
              </a:rPr>
              <a:t> </a:t>
            </a:r>
            <a:r>
              <a:rPr kumimoji="1" lang="lt-LT" sz="5400" b="1" dirty="0">
                <a:solidFill>
                  <a:schemeClr val="hlink"/>
                </a:solidFill>
              </a:rPr>
              <a:t>10</a:t>
            </a:r>
            <a:endParaRPr kumimoji="1" lang="nb-NO" sz="5400" b="1" dirty="0">
              <a:solidFill>
                <a:schemeClr val="hlink"/>
              </a:solidFill>
            </a:endParaRPr>
          </a:p>
        </p:txBody>
      </p:sp>
      <p:sp>
        <p:nvSpPr>
          <p:cNvPr id="2054" name="Rectangle 17"/>
          <p:cNvSpPr>
            <a:spLocks noChangeArrowheads="1"/>
          </p:cNvSpPr>
          <p:nvPr/>
        </p:nvSpPr>
        <p:spPr bwMode="auto">
          <a:xfrm>
            <a:off x="0" y="4869160"/>
            <a:ext cx="4499992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kumimoji="1" lang="nb-NO" altLang="lt-LT" sz="3200" b="1" dirty="0">
                <a:solidFill>
                  <a:srgbClr val="FF0000"/>
                </a:solidFill>
                <a:latin typeface="Arial" charset="0"/>
              </a:rPr>
              <a:t>Olweus </a:t>
            </a:r>
            <a:r>
              <a:rPr kumimoji="1" lang="lt-LT" altLang="lt-LT" sz="3200" b="1" dirty="0">
                <a:solidFill>
                  <a:srgbClr val="FF0000"/>
                </a:solidFill>
                <a:latin typeface="Arial" charset="0"/>
              </a:rPr>
              <a:t>mokinių apklausa apie patyčias</a:t>
            </a:r>
            <a:r>
              <a:rPr kumimoji="1" lang="nb-NO" altLang="lt-LT" sz="3200" b="1" dirty="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2055" name="Text Box 18"/>
          <p:cNvSpPr txBox="1">
            <a:spLocks noChangeArrowheads="1"/>
          </p:cNvSpPr>
          <p:nvPr/>
        </p:nvSpPr>
        <p:spPr bwMode="auto">
          <a:xfrm>
            <a:off x="4211960" y="4686334"/>
            <a:ext cx="4608512" cy="235449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lt-LT" altLang="lt-LT" sz="1800" b="1" u="sng" dirty="0">
                <a:latin typeface="Arial" charset="0"/>
              </a:rPr>
              <a:t>2020 metai</a:t>
            </a:r>
          </a:p>
          <a:p>
            <a:pPr algn="ctr">
              <a:spcBef>
                <a:spcPct val="50000"/>
              </a:spcBef>
            </a:pPr>
            <a:r>
              <a:rPr kumimoji="1" lang="lt-LT" altLang="lt-LT" sz="1800" b="1" dirty="0">
                <a:latin typeface="Arial" charset="0"/>
              </a:rPr>
              <a:t>Apklausoje dalyvavo</a:t>
            </a:r>
            <a:r>
              <a:rPr kumimoji="1" lang="lt-LT" altLang="lt-LT" sz="1800" b="1" dirty="0">
                <a:solidFill>
                  <a:srgbClr val="FF0000"/>
                </a:solidFill>
                <a:latin typeface="Arial" charset="0"/>
              </a:rPr>
              <a:t> 126 </a:t>
            </a:r>
            <a:r>
              <a:rPr kumimoji="1" lang="lt-LT" altLang="lt-LT" sz="1800" b="1" dirty="0">
                <a:latin typeface="Arial" charset="0"/>
              </a:rPr>
              <a:t>mokiniai (</a:t>
            </a:r>
            <a:r>
              <a:rPr kumimoji="1" lang="lt-LT" altLang="lt-LT" sz="1800" b="1" dirty="0">
                <a:solidFill>
                  <a:srgbClr val="FF0000"/>
                </a:solidFill>
                <a:latin typeface="Arial" charset="0"/>
              </a:rPr>
              <a:t>93,3%</a:t>
            </a:r>
            <a:r>
              <a:rPr kumimoji="1" lang="lt-LT" altLang="lt-LT" sz="1800" b="1" dirty="0">
                <a:latin typeface="Arial" charset="0"/>
              </a:rPr>
              <a:t>)</a:t>
            </a:r>
          </a:p>
          <a:p>
            <a:pPr algn="ctr">
              <a:spcBef>
                <a:spcPct val="50000"/>
              </a:spcBef>
            </a:pPr>
            <a:endParaRPr kumimoji="1" lang="lt-LT" altLang="lt-LT" sz="1400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kumimoji="1" lang="lt-LT" altLang="lt-LT" sz="1400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kumimoji="1" lang="nb-NO" altLang="lt-LT" sz="1400" dirty="0">
              <a:latin typeface="Arial" charset="0"/>
            </a:endParaRPr>
          </a:p>
          <a:p>
            <a:pPr algn="r">
              <a:spcBef>
                <a:spcPct val="50000"/>
              </a:spcBef>
            </a:pPr>
            <a:r>
              <a:rPr kumimoji="1" lang="nb-NO" altLang="lt-LT" sz="1400" dirty="0">
                <a:latin typeface="Arial" charset="0"/>
              </a:rPr>
              <a:t> </a:t>
            </a:r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0"/>
            <a:ext cx="4568659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Iš Tavęs tyčiojosi berniukai ar mergaitės?</a:t>
            </a: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023489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1946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Kiek laiko iš tavęs buvo tyčiojamasi?</a:t>
            </a: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167723"/>
              </p:ext>
            </p:extLst>
          </p:nvPr>
        </p:nvGraphicFramePr>
        <p:xfrm>
          <a:off x="179512" y="1600200"/>
          <a:ext cx="8856984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4390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Keliese dažniausiai iš Tavęs tyčiojosi?</a:t>
            </a: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100168"/>
              </p:ext>
            </p:extLst>
          </p:nvPr>
        </p:nvGraphicFramePr>
        <p:xfrm>
          <a:off x="-108520" y="1556792"/>
          <a:ext cx="9138659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>
          <a:xfrm flipV="1">
            <a:off x="3124200" y="7461447"/>
            <a:ext cx="2895600" cy="648072"/>
          </a:xfrm>
        </p:spPr>
        <p:txBody>
          <a:bodyPr/>
          <a:lstStyle/>
          <a:p>
            <a:pPr>
              <a:defRPr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962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234634"/>
              </p:ext>
            </p:extLst>
          </p:nvPr>
        </p:nvGraphicFramePr>
        <p:xfrm>
          <a:off x="251520" y="1412775"/>
          <a:ext cx="8548018" cy="544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19" name="Rectangle 19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6215062" cy="1439862"/>
          </a:xfrm>
        </p:spPr>
        <p:txBody>
          <a:bodyPr/>
          <a:lstStyle/>
          <a:p>
            <a:pPr eaLnBrk="1" hangingPunct="1"/>
            <a:r>
              <a:rPr lang="lt-LT" altLang="lt-LT" sz="3600" b="1" dirty="0">
                <a:latin typeface="Arial" charset="0"/>
              </a:rPr>
              <a:t>Kur mergaitės patyrė patyčias?</a:t>
            </a:r>
            <a:endParaRPr lang="nb-NO" altLang="lt-LT" sz="3600" b="1" dirty="0">
              <a:latin typeface="Arial" charset="0"/>
            </a:endParaRPr>
          </a:p>
        </p:txBody>
      </p:sp>
      <p:sp>
        <p:nvSpPr>
          <p:cNvPr id="9220" name="Text Box 21"/>
          <p:cNvSpPr txBox="1">
            <a:spLocks noChangeArrowheads="1"/>
          </p:cNvSpPr>
          <p:nvPr/>
        </p:nvSpPr>
        <p:spPr bwMode="auto">
          <a:xfrm>
            <a:off x="7186662" y="695144"/>
            <a:ext cx="1905000" cy="6683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lt-LT" altLang="lt-LT" sz="1200" dirty="0">
                <a:latin typeface="Arial" charset="0"/>
              </a:rPr>
              <a:t>Mergaičių, iš kurių buvo tyčiojamasi kartą, dukart ar dažniau, procentas</a:t>
            </a:r>
            <a:endParaRPr lang="nb-NO" altLang="lt-LT" sz="12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456638"/>
              </p:ext>
            </p:extLst>
          </p:nvPr>
        </p:nvGraphicFramePr>
        <p:xfrm>
          <a:off x="-180528" y="1556792"/>
          <a:ext cx="93245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43" name="Rectangle 19"/>
          <p:cNvSpPr>
            <a:spLocks noGrp="1" noChangeArrowheads="1"/>
          </p:cNvSpPr>
          <p:nvPr>
            <p:ph type="title"/>
          </p:nvPr>
        </p:nvSpPr>
        <p:spPr>
          <a:xfrm>
            <a:off x="1285875" y="0"/>
            <a:ext cx="6215063" cy="1285875"/>
          </a:xfrm>
        </p:spPr>
        <p:txBody>
          <a:bodyPr/>
          <a:lstStyle/>
          <a:p>
            <a:pPr eaLnBrk="1" hangingPunct="1"/>
            <a:r>
              <a:rPr lang="lt-LT" altLang="lt-LT" sz="3600" b="1" dirty="0">
                <a:latin typeface="Arial" charset="0"/>
              </a:rPr>
              <a:t>Kur berniukai patyrė patyčias?</a:t>
            </a:r>
            <a:endParaRPr lang="nb-NO" altLang="lt-LT" sz="3600" b="1" dirty="0">
              <a:latin typeface="Arial" charset="0"/>
            </a:endParaRPr>
          </a:p>
        </p:txBody>
      </p:sp>
      <p:sp>
        <p:nvSpPr>
          <p:cNvPr id="10244" name="Text Box 21"/>
          <p:cNvSpPr txBox="1">
            <a:spLocks noChangeArrowheads="1"/>
          </p:cNvSpPr>
          <p:nvPr/>
        </p:nvSpPr>
        <p:spPr bwMode="auto">
          <a:xfrm>
            <a:off x="6877050" y="692150"/>
            <a:ext cx="1905000" cy="6683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lt-LT" altLang="lt-LT" sz="1200" dirty="0">
                <a:latin typeface="Arial" charset="0"/>
              </a:rPr>
              <a:t>Berniukų, iš kurių buvo tyčiojamasi kartą, dukart ar dažniau, procentas</a:t>
            </a:r>
            <a:endParaRPr lang="nb-NO" altLang="lt-LT" sz="12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7"/>
          <p:cNvSpPr>
            <a:spLocks noGrp="1" noChangeArrowheads="1"/>
          </p:cNvSpPr>
          <p:nvPr>
            <p:ph type="title"/>
          </p:nvPr>
        </p:nvSpPr>
        <p:spPr>
          <a:xfrm>
            <a:off x="1331640" y="0"/>
            <a:ext cx="6715125" cy="1630363"/>
          </a:xfrm>
        </p:spPr>
        <p:txBody>
          <a:bodyPr/>
          <a:lstStyle/>
          <a:p>
            <a:pPr eaLnBrk="1" hangingPunct="1"/>
            <a:r>
              <a:rPr lang="lt-LT" altLang="lt-LT" sz="3600" b="1" dirty="0">
                <a:latin typeface="Arial" charset="0"/>
              </a:rPr>
              <a:t>Kokias patyčių formas patyrė mergaitės?</a:t>
            </a:r>
            <a:endParaRPr lang="nb-NO" altLang="lt-LT" sz="3600" b="1" dirty="0">
              <a:latin typeface="Arial" charset="0"/>
            </a:endParaRPr>
          </a:p>
        </p:txBody>
      </p:sp>
      <p:sp>
        <p:nvSpPr>
          <p:cNvPr id="11268" name="Text Box 19"/>
          <p:cNvSpPr txBox="1">
            <a:spLocks noChangeArrowheads="1"/>
          </p:cNvSpPr>
          <p:nvPr/>
        </p:nvSpPr>
        <p:spPr bwMode="auto">
          <a:xfrm>
            <a:off x="7164288" y="908720"/>
            <a:ext cx="1719262" cy="6683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lt-LT" altLang="lt-LT" sz="1200" dirty="0">
                <a:latin typeface="Arial" charset="0"/>
              </a:rPr>
              <a:t>Visų mergaičių, kurios atsakė į šiuos klausimus, procentas</a:t>
            </a:r>
            <a:endParaRPr lang="nb-NO" altLang="lt-LT" sz="1200" dirty="0">
              <a:latin typeface="Arial" charset="0"/>
            </a:endParaRPr>
          </a:p>
        </p:txBody>
      </p:sp>
      <p:graphicFrame>
        <p:nvGraphicFramePr>
          <p:cNvPr id="5" name="Diagramos vietos rezervavimo ženklas 4"/>
          <p:cNvGraphicFramePr>
            <a:graphicFrameLocks noGrp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3399717893"/>
              </p:ext>
            </p:extLst>
          </p:nvPr>
        </p:nvGraphicFramePr>
        <p:xfrm>
          <a:off x="107504" y="1577058"/>
          <a:ext cx="8928992" cy="5280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7"/>
          <p:cNvSpPr>
            <a:spLocks noGrp="1" noChangeArrowheads="1"/>
          </p:cNvSpPr>
          <p:nvPr>
            <p:ph type="title"/>
          </p:nvPr>
        </p:nvSpPr>
        <p:spPr>
          <a:xfrm>
            <a:off x="251520" y="285750"/>
            <a:ext cx="8280920" cy="1630363"/>
          </a:xfrm>
        </p:spPr>
        <p:txBody>
          <a:bodyPr/>
          <a:lstStyle/>
          <a:p>
            <a:pPr eaLnBrk="1" hangingPunct="1"/>
            <a:r>
              <a:rPr lang="lt-LT" altLang="lt-LT" sz="3600" b="1" dirty="0">
                <a:latin typeface="Arial" charset="0"/>
              </a:rPr>
              <a:t>Kokias patyčių formas patyrė </a:t>
            </a:r>
            <a:r>
              <a:rPr lang="nb-NO" altLang="lt-LT" sz="3600" b="1" dirty="0">
                <a:latin typeface="Arial" charset="0"/>
              </a:rPr>
              <a:t>b</a:t>
            </a:r>
            <a:r>
              <a:rPr lang="lt-LT" altLang="lt-LT" sz="3600" b="1" dirty="0">
                <a:latin typeface="Arial" charset="0"/>
              </a:rPr>
              <a:t>erniukai?</a:t>
            </a:r>
            <a:endParaRPr lang="nb-NO" altLang="lt-LT" sz="3600" b="1" dirty="0">
              <a:latin typeface="Arial" charset="0"/>
            </a:endParaRPr>
          </a:p>
        </p:txBody>
      </p:sp>
      <p:sp>
        <p:nvSpPr>
          <p:cNvPr id="12292" name="Text Box 19"/>
          <p:cNvSpPr txBox="1">
            <a:spLocks noChangeArrowheads="1"/>
          </p:cNvSpPr>
          <p:nvPr/>
        </p:nvSpPr>
        <p:spPr bwMode="auto">
          <a:xfrm>
            <a:off x="7092950" y="1196975"/>
            <a:ext cx="1647825" cy="6683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lt-LT" altLang="lt-LT" sz="1200" dirty="0">
                <a:latin typeface="Arial" charset="0"/>
              </a:rPr>
              <a:t>Visų berniukų, kurie atsakė į šiuos klausimus, procentas</a:t>
            </a:r>
            <a:endParaRPr lang="nb-NO" altLang="lt-LT" sz="1200" dirty="0">
              <a:latin typeface="Arial" charset="0"/>
            </a:endParaRPr>
          </a:p>
        </p:txBody>
      </p:sp>
      <p:graphicFrame>
        <p:nvGraphicFramePr>
          <p:cNvPr id="3" name="Diagramos vietos rezervavimo ženklas 2"/>
          <p:cNvGraphicFramePr>
            <a:graphicFrameLocks noGrp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1100190649"/>
              </p:ext>
            </p:extLst>
          </p:nvPr>
        </p:nvGraphicFramePr>
        <p:xfrm>
          <a:off x="107950" y="1981200"/>
          <a:ext cx="8856663" cy="4687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764835"/>
              </p:ext>
            </p:extLst>
          </p:nvPr>
        </p:nvGraphicFramePr>
        <p:xfrm>
          <a:off x="35496" y="3818632"/>
          <a:ext cx="9073008" cy="3039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5" name="Rectangle 11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153400" cy="112474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lt-LT" altLang="lt-LT" sz="3200" b="1" dirty="0">
                <a:latin typeface="Arial" panose="020B0604020202020204" pitchFamily="34" charset="0"/>
                <a:cs typeface="Arial" panose="020B0604020202020204" pitchFamily="34" charset="0"/>
              </a:rPr>
              <a:t>Kai Tu matai, kad iš Tavo bendraamžio tyčiojasi, ką tu jauti ar galvoji</a:t>
            </a:r>
            <a:r>
              <a:rPr lang="nb-NO" altLang="lt-LT" sz="32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7" name="Object 15"/>
          <p:cNvGraphicFramePr>
            <a:graphicFrameLocks noGrp="1" noChangeAspect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3727344947"/>
              </p:ext>
            </p:extLst>
          </p:nvPr>
        </p:nvGraphicFramePr>
        <p:xfrm>
          <a:off x="0" y="1052736"/>
          <a:ext cx="9036496" cy="2850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5638800" y="2204864"/>
            <a:ext cx="3505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kumimoji="1" lang="nb-NO" altLang="lt-LT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22113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000" b="1" dirty="0"/>
              <a:t>Kaip tu paprastai elgiesi, kai matai, kad iš Tavo bendraamžio tyčiojasi kiti mokiniai?</a:t>
            </a: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166050"/>
              </p:ext>
            </p:extLst>
          </p:nvPr>
        </p:nvGraphicFramePr>
        <p:xfrm>
          <a:off x="0" y="1844824"/>
          <a:ext cx="896448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>
          <a:xfrm>
            <a:off x="2627784" y="7173416"/>
            <a:ext cx="2895600" cy="365125"/>
          </a:xfrm>
        </p:spPr>
        <p:txBody>
          <a:bodyPr/>
          <a:lstStyle/>
          <a:p>
            <a:pPr>
              <a:defRPr/>
            </a:pPr>
            <a:endParaRPr lang="nb-N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lt-LT" sz="3200" b="1" dirty="0">
                <a:latin typeface="Arial" charset="0"/>
              </a:rPr>
              <a:t>Ar manai, kad galėtum prisidėti prie patyčių iš mokinio, kurio tu nemėgsti?</a:t>
            </a:r>
            <a:br>
              <a:rPr kumimoji="1" lang="nb-NO" sz="3200" b="1" dirty="0">
                <a:latin typeface="Arial" charset="0"/>
              </a:rPr>
            </a:br>
            <a:endParaRPr lang="lt-LT" sz="3200" dirty="0"/>
          </a:p>
        </p:txBody>
      </p:sp>
      <p:graphicFrame>
        <p:nvGraphicFramePr>
          <p:cNvPr id="10" name="Turinio vietos rezervavimo ženklas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989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t-LT" dirty="0">
                <a:solidFill>
                  <a:schemeClr val="tx1"/>
                </a:solidFill>
              </a:rPr>
              <a:t>Šviesi spalva – 2019 metai</a:t>
            </a:r>
          </a:p>
          <a:p>
            <a:pPr>
              <a:defRPr/>
            </a:pPr>
            <a:r>
              <a:rPr lang="lt-LT" dirty="0">
                <a:solidFill>
                  <a:schemeClr val="tx1"/>
                </a:solidFill>
              </a:rPr>
              <a:t>Tamsi spalva – 2020 metai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76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Ar tau patinka mokykla?</a:t>
            </a: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453095"/>
              </p:ext>
            </p:extLst>
          </p:nvPr>
        </p:nvGraphicFramePr>
        <p:xfrm>
          <a:off x="179512" y="1268760"/>
          <a:ext cx="8507288" cy="517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6633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lt-LT" sz="3600" b="1" dirty="0"/>
              <a:t>Ar esi kam nors sakęs, kad mokykloje iš Tavęs buvo tyčiojamasi?</a:t>
            </a: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02879"/>
              </p:ext>
            </p:extLst>
          </p:nvPr>
        </p:nvGraphicFramePr>
        <p:xfrm>
          <a:off x="323528" y="1628800"/>
          <a:ext cx="86400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>
          <a:xfrm flipV="1">
            <a:off x="3124200" y="7245422"/>
            <a:ext cx="2895600" cy="45719"/>
          </a:xfrm>
        </p:spPr>
        <p:txBody>
          <a:bodyPr/>
          <a:lstStyle/>
          <a:p>
            <a:pPr>
              <a:defRPr/>
            </a:pPr>
            <a:endParaRPr lang="nb-N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Ar dažnai mokytojai ir kiti suaugusieji mokykloje bando stabdyti patyčias?</a:t>
            </a: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645900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9423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altLang="lt-LT" sz="3600" b="1" dirty="0">
                <a:latin typeface="Arial" pitchFamily="34" charset="0"/>
                <a:cs typeface="Arial" pitchFamily="34" charset="0"/>
              </a:rPr>
              <a:t>Kaip tu manai, kiek daug per paskutinius keletą mėnesių tavo klasės auklėtojas(-a) padarė, kad sustabdytų patyčias?</a:t>
            </a:r>
          </a:p>
        </p:txBody>
      </p:sp>
      <p:graphicFrame>
        <p:nvGraphicFramePr>
          <p:cNvPr id="4" name="Object 31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465773980"/>
              </p:ext>
            </p:extLst>
          </p:nvPr>
        </p:nvGraphicFramePr>
        <p:xfrm>
          <a:off x="395536" y="2420887"/>
          <a:ext cx="8496944" cy="4125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Ar dažnai tu bijai, kad kiti mokiniai iš tavęs tyčiosis?</a:t>
            </a: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948044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42452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latin typeface="Segoe Script" panose="020B0504020000000003" pitchFamily="34" charset="0"/>
              </a:rPr>
              <a:t>SĖKMĖS!!!</a:t>
            </a: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1"/>
            <a:ext cx="5017144" cy="4445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9685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Kiek gerų draugų turi klasėje?</a:t>
            </a: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5007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898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86750" cy="936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altLang="lt-L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Berniukai ir mergaitės, iš kurių buvo tyčiojamasi </a:t>
            </a:r>
            <a:r>
              <a:rPr lang="nn-NO" altLang="lt-L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lt-L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 </a:t>
            </a:r>
            <a:r>
              <a:rPr lang="en-US" altLang="lt-LT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kartus</a:t>
            </a:r>
            <a:r>
              <a:rPr lang="en-US" altLang="lt-L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altLang="lt-L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mėnesį paskutinius keletą mėnesių</a:t>
            </a:r>
            <a:endParaRPr lang="nb-NO" altLang="lt-LT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603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08615"/>
              </p:ext>
            </p:extLst>
          </p:nvPr>
        </p:nvGraphicFramePr>
        <p:xfrm>
          <a:off x="250825" y="1357313"/>
          <a:ext cx="8916988" cy="480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arbalapis" r:id="rId3" imgW="9166966" imgH="5257990" progId="Excel.Sheet.8">
                  <p:embed/>
                </p:oleObj>
              </mc:Choice>
              <mc:Fallback>
                <p:oleObj name="Darbalapis" r:id="rId3" imgW="9166966" imgH="5257990" progId="Excel.Sheet.8">
                  <p:embed/>
                  <p:pic>
                    <p:nvPicPr>
                      <p:cNvPr id="25603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357313"/>
                        <a:ext cx="8916988" cy="4805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Rectangle 1030"/>
          <p:cNvSpPr>
            <a:spLocks noChangeArrowheads="1"/>
          </p:cNvSpPr>
          <p:nvPr/>
        </p:nvSpPr>
        <p:spPr bwMode="auto">
          <a:xfrm>
            <a:off x="5357813" y="2357438"/>
            <a:ext cx="3786187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endParaRPr kumimoji="1" lang="lt-LT" altLang="lt-LT" sz="2000" u="sng">
              <a:latin typeface="Arial" panose="020B0604020202020204" pitchFamily="34" charset="0"/>
            </a:endParaRPr>
          </a:p>
        </p:txBody>
      </p:sp>
      <p:sp>
        <p:nvSpPr>
          <p:cNvPr id="25605" name="Text Box 1052"/>
          <p:cNvSpPr txBox="1">
            <a:spLocks noChangeArrowheads="1"/>
          </p:cNvSpPr>
          <p:nvPr/>
        </p:nvSpPr>
        <p:spPr bwMode="auto">
          <a:xfrm>
            <a:off x="250825" y="6165850"/>
            <a:ext cx="66373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lt-LT" altLang="lt-LT" sz="1200" i="1" dirty="0">
                <a:latin typeface="Arial" panose="020B0604020202020204" pitchFamily="34" charset="0"/>
              </a:rPr>
              <a:t>Šviesesnė spalva: 2019 metai, klasės nuo  </a:t>
            </a:r>
            <a:r>
              <a:rPr lang="nb-NO" altLang="lt-LT" sz="1200" i="1" dirty="0">
                <a:latin typeface="Arial Narrow" panose="020B0606020202030204" pitchFamily="34" charset="0"/>
              </a:rPr>
              <a:t>3</a:t>
            </a:r>
            <a:r>
              <a:rPr lang="lt-LT" altLang="lt-LT" sz="1200" i="1" dirty="0">
                <a:latin typeface="Arial" panose="020B0604020202020204" pitchFamily="34" charset="0"/>
              </a:rPr>
              <a:t> iki 10</a:t>
            </a:r>
            <a:endParaRPr lang="lt-LT" altLang="lt-LT" sz="1200" i="1" dirty="0">
              <a:latin typeface="Arial Narrow" panose="020B0606020202030204" pitchFamily="34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lt-LT" altLang="lt-LT" sz="1200" b="1" i="1" dirty="0">
                <a:latin typeface="Arial" panose="020B0604020202020204" pitchFamily="34" charset="0"/>
              </a:rPr>
              <a:t>Tamsesnė spalva</a:t>
            </a:r>
            <a:r>
              <a:rPr lang="nb-NO" altLang="lt-LT" sz="1200" b="1" i="1" dirty="0">
                <a:latin typeface="Arial Narrow" panose="020B0606020202030204" pitchFamily="34" charset="0"/>
              </a:rPr>
              <a:t>: </a:t>
            </a:r>
            <a:r>
              <a:rPr lang="en-US" altLang="lt-LT" sz="1200" i="1" dirty="0">
                <a:latin typeface="Arial" panose="020B0604020202020204" pitchFamily="34" charset="0"/>
              </a:rPr>
              <a:t>20</a:t>
            </a:r>
            <a:r>
              <a:rPr lang="lt-LT" altLang="lt-LT" sz="1200" i="1" dirty="0">
                <a:latin typeface="Arial" panose="020B0604020202020204" pitchFamily="34" charset="0"/>
              </a:rPr>
              <a:t>20</a:t>
            </a:r>
            <a:r>
              <a:rPr lang="en-US" altLang="lt-LT" sz="1200" i="1" dirty="0">
                <a:latin typeface="Arial" panose="020B0604020202020204" pitchFamily="34" charset="0"/>
              </a:rPr>
              <a:t> met</a:t>
            </a:r>
            <a:r>
              <a:rPr lang="lt-LT" altLang="lt-LT" sz="1200" i="1" dirty="0">
                <a:latin typeface="Arial" panose="020B0604020202020204" pitchFamily="34" charset="0"/>
              </a:rPr>
              <a:t>ai</a:t>
            </a:r>
            <a:r>
              <a:rPr lang="lt-LT" altLang="lt-LT" sz="1200" b="1" i="1" dirty="0">
                <a:latin typeface="Arial" panose="020B0604020202020204" pitchFamily="34" charset="0"/>
              </a:rPr>
              <a:t>, </a:t>
            </a:r>
            <a:r>
              <a:rPr lang="lt-LT" altLang="lt-LT" sz="1200" i="1" dirty="0">
                <a:latin typeface="Arial" panose="020B0604020202020204" pitchFamily="34" charset="0"/>
              </a:rPr>
              <a:t>klasės nuo</a:t>
            </a:r>
            <a:r>
              <a:rPr lang="nb-NO" altLang="lt-LT" sz="1200" i="1" dirty="0">
                <a:latin typeface="Arial Narrow" panose="020B0606020202030204" pitchFamily="34" charset="0"/>
              </a:rPr>
              <a:t> 3</a:t>
            </a:r>
            <a:r>
              <a:rPr lang="lt-LT" altLang="lt-LT" sz="1200" i="1" dirty="0">
                <a:latin typeface="Arial" panose="020B0604020202020204" pitchFamily="34" charset="0"/>
              </a:rPr>
              <a:t> iki 10</a:t>
            </a:r>
            <a:endParaRPr lang="nb-NO" altLang="lt-LT" sz="1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665892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b="1" dirty="0"/>
              <a:t>Mokiniai iš kurių buvo tyčiojamasi 2-3 kartus per mėnesį. </a:t>
            </a:r>
            <a:br>
              <a:rPr lang="lt-LT" sz="3600" b="1" dirty="0"/>
            </a:br>
            <a:r>
              <a:rPr lang="lt-LT" sz="3600" b="1" dirty="0"/>
              <a:t>2013 – 2019 m.</a:t>
            </a: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6568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206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0"/>
          <p:cNvGraphicFramePr>
            <a:graphicFrameLocks noChangeAspect="1"/>
          </p:cNvGraphicFramePr>
          <p:nvPr/>
        </p:nvGraphicFramePr>
        <p:xfrm>
          <a:off x="230312" y="2288612"/>
          <a:ext cx="8620125" cy="469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9" name="Rectangle 1030"/>
          <p:cNvSpPr>
            <a:spLocks noChangeArrowheads="1"/>
          </p:cNvSpPr>
          <p:nvPr/>
        </p:nvSpPr>
        <p:spPr bwMode="auto">
          <a:xfrm>
            <a:off x="6286500" y="2349500"/>
            <a:ext cx="28575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</a:pPr>
            <a:endParaRPr kumimoji="1" lang="nb-NO" altLang="lt-LT" b="1" baseline="30000">
              <a:latin typeface="Arial" charset="0"/>
            </a:endParaRPr>
          </a:p>
        </p:txBody>
      </p:sp>
      <p:sp>
        <p:nvSpPr>
          <p:cNvPr id="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28625" y="642938"/>
            <a:ext cx="8358188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ts val="4800"/>
              </a:lnSpc>
              <a:spcAft>
                <a:spcPts val="0"/>
              </a:spcAft>
              <a:defRPr/>
            </a:pPr>
            <a:r>
              <a:rPr lang="lt-LT" sz="4000" b="1" dirty="0">
                <a:latin typeface="Arial" charset="0"/>
              </a:rPr>
              <a:t>Mergaitės ir berniukai iš kurių buvo tyčiojamasi </a:t>
            </a:r>
            <a:r>
              <a:rPr lang="nn-NO" sz="4000" b="1" dirty="0">
                <a:latin typeface="Arial" charset="0"/>
              </a:rPr>
              <a:t>2</a:t>
            </a:r>
            <a:r>
              <a:rPr lang="en-US" sz="4000" b="1" dirty="0">
                <a:latin typeface="Arial" charset="0"/>
              </a:rPr>
              <a:t>-3 </a:t>
            </a:r>
            <a:r>
              <a:rPr lang="lt-LT" sz="4000" b="1" dirty="0">
                <a:latin typeface="Arial" charset="0"/>
              </a:rPr>
              <a:t>ar daugiau </a:t>
            </a:r>
            <a:r>
              <a:rPr lang="en-US" sz="4000" b="1" dirty="0">
                <a:latin typeface="Arial" charset="0"/>
              </a:rPr>
              <a:t>kart</a:t>
            </a:r>
            <a:r>
              <a:rPr lang="lt-LT" sz="4000" b="1" dirty="0">
                <a:latin typeface="Arial" charset="0"/>
              </a:rPr>
              <a:t>ų</a:t>
            </a:r>
            <a:r>
              <a:rPr lang="en-US" sz="4000" b="1" dirty="0">
                <a:latin typeface="Arial" charset="0"/>
              </a:rPr>
              <a:t> </a:t>
            </a:r>
            <a:r>
              <a:rPr lang="lt-LT" sz="4000" b="1" dirty="0">
                <a:latin typeface="Arial" charset="0"/>
              </a:rPr>
              <a:t>per mėnesį paskutinius keletą mėnesių</a:t>
            </a:r>
            <a:endParaRPr lang="nb-NO" sz="4000" b="1" dirty="0">
              <a:latin typeface="Arial" charset="0"/>
            </a:endParaRPr>
          </a:p>
        </p:txBody>
      </p:sp>
      <p:sp>
        <p:nvSpPr>
          <p:cNvPr id="4101" name="Rectangle 1030"/>
          <p:cNvSpPr>
            <a:spLocks noChangeArrowheads="1"/>
          </p:cNvSpPr>
          <p:nvPr/>
        </p:nvSpPr>
        <p:spPr bwMode="auto">
          <a:xfrm flipH="1">
            <a:off x="9144000" y="2924175"/>
            <a:ext cx="46038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kumimoji="1" lang="lt-LT" altLang="lt-LT" sz="2000" u="sng">
              <a:latin typeface="Arial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145908910"/>
              </p:ext>
            </p:extLst>
          </p:nvPr>
        </p:nvGraphicFramePr>
        <p:xfrm>
          <a:off x="251520" y="2060848"/>
          <a:ext cx="86409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62225457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596310"/>
              </p:ext>
            </p:extLst>
          </p:nvPr>
        </p:nvGraphicFramePr>
        <p:xfrm>
          <a:off x="50800" y="1824038"/>
          <a:ext cx="8985696" cy="4789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7" name="Rectangle 1030"/>
          <p:cNvSpPr>
            <a:spLocks noChangeArrowheads="1"/>
          </p:cNvSpPr>
          <p:nvPr/>
        </p:nvSpPr>
        <p:spPr bwMode="auto">
          <a:xfrm flipH="1">
            <a:off x="9144000" y="2636838"/>
            <a:ext cx="46038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endParaRPr lang="lt-LT" altLang="lt-LT" sz="2400" dirty="0"/>
          </a:p>
          <a:p>
            <a:pPr>
              <a:defRPr/>
            </a:pPr>
            <a:endParaRPr lang="nb-NO" altLang="lt-LT" sz="2400" dirty="0"/>
          </a:p>
        </p:txBody>
      </p:sp>
      <p:sp>
        <p:nvSpPr>
          <p:cNvPr id="1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42938"/>
            <a:ext cx="9144000" cy="69783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ts val="4800"/>
              </a:lnSpc>
              <a:spcAft>
                <a:spcPts val="0"/>
              </a:spcAft>
              <a:defRPr/>
            </a:pPr>
            <a:r>
              <a:rPr lang="lt-LT" sz="4000" b="1" dirty="0">
                <a:latin typeface="Arial" charset="0"/>
              </a:rPr>
              <a:t>Berniukai ir mergaitės, kurie tyčiojosi iš kitų mokinių </a:t>
            </a:r>
            <a:r>
              <a:rPr lang="nn-NO" sz="4000" b="1" dirty="0">
                <a:latin typeface="Arial" charset="0"/>
              </a:rPr>
              <a:t>2</a:t>
            </a:r>
            <a:r>
              <a:rPr lang="en-US" sz="4000" b="1" dirty="0">
                <a:latin typeface="Arial" charset="0"/>
              </a:rPr>
              <a:t>-3 </a:t>
            </a:r>
            <a:r>
              <a:rPr lang="lt-LT" sz="4000" b="1" dirty="0">
                <a:latin typeface="Arial" charset="0"/>
              </a:rPr>
              <a:t>ar daugiau </a:t>
            </a:r>
            <a:r>
              <a:rPr lang="en-US" sz="4000" b="1" dirty="0">
                <a:latin typeface="Arial" charset="0"/>
              </a:rPr>
              <a:t>kart</a:t>
            </a:r>
            <a:r>
              <a:rPr lang="lt-LT" sz="4000" b="1" dirty="0">
                <a:latin typeface="Arial" charset="0"/>
              </a:rPr>
              <a:t>ų</a:t>
            </a:r>
            <a:r>
              <a:rPr lang="en-US" sz="4000" b="1" dirty="0">
                <a:latin typeface="Arial" charset="0"/>
              </a:rPr>
              <a:t> </a:t>
            </a:r>
            <a:r>
              <a:rPr lang="lt-LT" sz="4000" b="1" dirty="0">
                <a:latin typeface="Arial" charset="0"/>
              </a:rPr>
              <a:t>per mėnesį paskutinius keletą mėnesių</a:t>
            </a:r>
            <a:endParaRPr lang="nb-NO" sz="4000" b="1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2800" b="1" dirty="0">
                <a:latin typeface="Arial" panose="020B0604020202020204" pitchFamily="34" charset="0"/>
                <a:cs typeface="Arial" panose="020B0604020202020204" pitchFamily="34" charset="0"/>
              </a:rPr>
              <a:t>Ar per paskutinius keletą mėnesių Tavo klasės auklėtojas(-a), ar kiti mokytojai kalbėjosi su Tavim dėl to, kad Tu tyčiojaisi iš kitų mokinių?</a:t>
            </a: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92989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7435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lt-LT" sz="3600" b="1" dirty="0">
                <a:latin typeface="Arial" charset="0"/>
                <a:cs typeface="Arial" charset="0"/>
              </a:rPr>
              <a:t>Kurioje klasėje mokosi iš Tavęs besityčiojantis mokinys ar mokiniai?</a:t>
            </a:r>
          </a:p>
        </p:txBody>
      </p:sp>
      <p:graphicFrame>
        <p:nvGraphicFramePr>
          <p:cNvPr id="4" name="Object 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286092"/>
              </p:ext>
            </p:extLst>
          </p:nvPr>
        </p:nvGraphicFramePr>
        <p:xfrm>
          <a:off x="230188" y="1757363"/>
          <a:ext cx="8683625" cy="4856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 thruBlk="1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EZULTATAI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Berniukai ir mergaitės, iš kurių buvo tyčiojamasi 2-3 kartus per mėnesį paskutinius keletą mėnesių&amp;quot;&quot;/&gt;&lt;property id=&quot;20307&quot; value=&quot;284&quot;/&gt;&lt;/object&gt;&lt;object type=&quot;3&quot; unique_id=&quot;10006&quot;&gt;&lt;property id=&quot;20148&quot; value=&quot;5&quot;/&gt;&lt;property id=&quot;20300&quot; value=&quot;Slide 3 - &amp;quot;Berniukai ir mergaitės, iš kurių buvo tyčiojamasi 2-3 ar daugiau kartų per mėnesį paskutinius keletą mėnesių&amp;quot;&quot;/&gt;&lt;property id=&quot;20307&quot; value=&quot;266&quot;/&gt;&lt;/object&gt;&lt;object type=&quot;3&quot; unique_id=&quot;10007&quot;&gt;&lt;property id=&quot;20148&quot; value=&quot;5&quot;/&gt;&lt;property id=&quot;20300&quot; value=&quot;Slide 4 - &amp;quot;Berniukai ir mergaitės, kurie tyčiojosi iš kitų mokinių 2-3 ar daugiau kartų per mėnesį paskutinius keletą mėnesių&amp;quot;&quot;/&gt;&lt;property id=&quot;20307&quot; value=&quot;286&quot;/&gt;&lt;/object&gt;&lt;object type=&quot;3&quot; unique_id=&quot;10008&quot;&gt;&lt;property id=&quot;20148&quot; value=&quot;5&quot;/&gt;&lt;property id=&quot;20300&quot; value=&quot;Slide 5 - &amp;quot;Berniukai ir mergaitės, kurie tyčiojosi iš kitų mokinių 2-3 ar daugiau kartų per mėnesį paskutinius keletą mėnesių&amp;quot;&quot;/&gt;&lt;property id=&quot;20307&quot; value=&quot;267&quot;/&gt;&lt;/object&gt;&lt;object type=&quot;3&quot; unique_id=&quot;10009&quot;&gt;&lt;property id=&quot;20148&quot; value=&quot;5&quot;/&gt;&lt;property id=&quot;20300&quot; value=&quot;Slide 6 - &amp;quot;Kur mergaitės mūsų mokykloje patyrė patyčias&amp;quot;&quot;/&gt;&lt;property id=&quot;20307&quot; value=&quot;272&quot;/&gt;&lt;/object&gt;&lt;object type=&quot;3&quot; unique_id=&quot;10010&quot;&gt;&lt;property id=&quot;20148&quot; value=&quot;5&quot;/&gt;&lt;property id=&quot;20300&quot; value=&quot;Slide 7 - &amp;quot;Kur berniukai mūsų mokykloje patyrė patyčias&amp;quot;&quot;/&gt;&lt;property id=&quot;20307&quot; value=&quot;292&quot;/&gt;&lt;/object&gt;&lt;object type=&quot;3&quot; unique_id=&quot;10011&quot;&gt;&lt;property id=&quot;20148&quot; value=&quot;5&quot;/&gt;&lt;property id=&quot;20300&quot; value=&quot;Slide 8 - &amp;quot;Kokias patyčių formas patyrė mergaitės&amp;quot;&quot;/&gt;&lt;property id=&quot;20307&quot; value=&quot;293&quot;/&gt;&lt;/object&gt;&lt;object type=&quot;3&quot; unique_id=&quot;10012&quot;&gt;&lt;property id=&quot;20148&quot; value=&quot;5&quot;/&gt;&lt;property id=&quot;20300&quot; value=&quot;Slide 9 - &amp;quot;Kokias patyčių formas patyrė berniukai&amp;quot;&quot;/&gt;&lt;property id=&quot;20307&quot; value=&quot;270&quot;/&gt;&lt;/object&gt;&lt;object type=&quot;3&quot; unique_id=&quot;10013&quot;&gt;&lt;property id=&quot;20148&quot; value=&quot;5&quot;/&gt;&lt;property id=&quot;20300&quot; value=&quot;Slide 10 - &amp;quot;Kam jie papasakojo apie patiriamas patyčias?&amp;quot;&quot;/&gt;&lt;property id=&quot;20307&quot; value=&quot;287&quot;/&gt;&lt;/object&gt;&lt;object type=&quot;3&quot; unique_id=&quot;10014&quot;&gt;&lt;property id=&quot;20148&quot; value=&quot;5&quot;/&gt;&lt;property id=&quot;20300&quot; value=&quot;Slide 11 - &amp;quot;”Kaip tu dažniausiai reaguoji, kai matai ar supranti, kad  iš kažkurio tavo bendraamžio yra tyčiojamasi mokykloje?&quot;/&gt;&lt;property id=&quot;20307&quot; value=&quot;290&quot;/&gt;&lt;/object&gt;&lt;object type=&quot;3&quot; unique_id=&quot;10015&quot;&gt;&lt;property id=&quot;20148&quot; value=&quot;5&quot;/&gt;&lt;property id=&quot;20300&quot; value=&quot;Slide 12 - &amp;quot;” Kaip tu dažniausiai reaguoji, kai matai ar supranti, kad  iš kažkurio tavo bendraamžio tyčiojasi kiti mokiniai?”&quot;/&gt;&lt;property id=&quot;20307&quot; value=&quot;29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8007</TotalTime>
  <Words>408</Words>
  <Application>Microsoft Office PowerPoint</Application>
  <PresentationFormat>Demonstracija ekrane (4:3)</PresentationFormat>
  <Paragraphs>62</Paragraphs>
  <Slides>24</Slides>
  <Notes>9</Notes>
  <HiddenSlides>0</HiddenSlides>
  <MMClips>0</MMClips>
  <ScaleCrop>false</ScaleCrop>
  <HeadingPairs>
    <vt:vector size="8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1</vt:i4>
      </vt:variant>
      <vt:variant>
        <vt:lpstr>Įdėtosios OLE paslaugos</vt:lpstr>
      </vt:variant>
      <vt:variant>
        <vt:i4>1</vt:i4>
      </vt:variant>
      <vt:variant>
        <vt:lpstr>Skaidrių pavadinimai</vt:lpstr>
      </vt:variant>
      <vt:variant>
        <vt:i4>24</vt:i4>
      </vt:variant>
    </vt:vector>
  </HeadingPairs>
  <TitlesOfParts>
    <vt:vector size="32" baseType="lpstr">
      <vt:lpstr>Arial</vt:lpstr>
      <vt:lpstr>Arial Narrow</vt:lpstr>
      <vt:lpstr>Calibri</vt:lpstr>
      <vt:lpstr>Segoe Script</vt:lpstr>
      <vt:lpstr>Times New Roman</vt:lpstr>
      <vt:lpstr>Wingdings</vt:lpstr>
      <vt:lpstr>Office tema</vt:lpstr>
      <vt:lpstr>Darbalapis</vt:lpstr>
      <vt:lpstr>„PowerPoint“ pateiktis</vt:lpstr>
      <vt:lpstr>Ar tau patinka mokykla?</vt:lpstr>
      <vt:lpstr>Kiek gerų draugų turi klasėje?</vt:lpstr>
      <vt:lpstr>Berniukai ir mergaitės, iš kurių buvo tyčiojamasi 2-3 kartus per mėnesį paskutinius keletą mėnesių</vt:lpstr>
      <vt:lpstr>Mokiniai iš kurių buvo tyčiojamasi 2-3 kartus per mėnesį.  2013 – 2019 m.</vt:lpstr>
      <vt:lpstr>Mergaitės ir berniukai iš kurių buvo tyčiojamasi 2-3 ar daugiau kartų per mėnesį paskutinius keletą mėnesių</vt:lpstr>
      <vt:lpstr>Berniukai ir mergaitės, kurie tyčiojosi iš kitų mokinių 2-3 ar daugiau kartų per mėnesį paskutinius keletą mėnesių</vt:lpstr>
      <vt:lpstr>Ar per paskutinius keletą mėnesių Tavo klasės auklėtojas(-a), ar kiti mokytojai kalbėjosi su Tavim dėl to, kad Tu tyčiojaisi iš kitų mokinių?</vt:lpstr>
      <vt:lpstr>Kurioje klasėje mokosi iš Tavęs besityčiojantis mokinys ar mokiniai?</vt:lpstr>
      <vt:lpstr>Iš Tavęs tyčiojosi berniukai ar mergaitės?</vt:lpstr>
      <vt:lpstr>Kiek laiko iš tavęs buvo tyčiojamasi?</vt:lpstr>
      <vt:lpstr>Keliese dažniausiai iš Tavęs tyčiojosi?</vt:lpstr>
      <vt:lpstr>Kur mergaitės patyrė patyčias?</vt:lpstr>
      <vt:lpstr>Kur berniukai patyrė patyčias?</vt:lpstr>
      <vt:lpstr>Kokias patyčių formas patyrė mergaitės?</vt:lpstr>
      <vt:lpstr>Kokias patyčių formas patyrė berniukai?</vt:lpstr>
      <vt:lpstr>Kai Tu matai, kad iš Tavo bendraamžio tyčiojasi, ką tu jauti ar galvoji?</vt:lpstr>
      <vt:lpstr>Kaip tu paprastai elgiesi, kai matai, kad iš Tavo bendraamžio tyčiojasi kiti mokiniai?</vt:lpstr>
      <vt:lpstr>Ar manai, kad galėtum prisidėti prie patyčių iš mokinio, kurio tu nemėgsti? </vt:lpstr>
      <vt:lpstr>Ar esi kam nors sakęs, kad mokykloje iš Tavęs buvo tyčiojamasi?</vt:lpstr>
      <vt:lpstr>Ar dažnai mokytojai ir kiti suaugusieji mokykloje bando stabdyti patyčias?</vt:lpstr>
      <vt:lpstr>Kaip tu manai, kiek daug per paskutinius keletą mėnesių tavo klasės auklėtojas(-a) padarė, kad sustabdytų patyčias?</vt:lpstr>
      <vt:lpstr>Ar dažnai tu bijai, kad kiti mokiniai iš tavęs tyčiosis?</vt:lpstr>
      <vt:lpstr>SĖKMĖS!!!</vt:lpstr>
    </vt:vector>
  </TitlesOfParts>
  <Company>SIRIUS Rådgiving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RESULTATER</dc:title>
  <dc:creator>Reidar Thyholdt</dc:creator>
  <cp:lastModifiedBy>WIN10</cp:lastModifiedBy>
  <cp:revision>577</cp:revision>
  <cp:lastPrinted>2018-01-12T12:52:17Z</cp:lastPrinted>
  <dcterms:created xsi:type="dcterms:W3CDTF">2000-11-27T09:22:45Z</dcterms:created>
  <dcterms:modified xsi:type="dcterms:W3CDTF">2021-03-09T07:14:07Z</dcterms:modified>
</cp:coreProperties>
</file>